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5" r:id="rId5"/>
    <p:sldId id="296" r:id="rId6"/>
    <p:sldId id="306" r:id="rId7"/>
    <p:sldId id="323" r:id="rId8"/>
    <p:sldId id="318" r:id="rId9"/>
    <p:sldId id="319" r:id="rId10"/>
    <p:sldId id="320" r:id="rId11"/>
    <p:sldId id="321" r:id="rId12"/>
    <p:sldId id="322" r:id="rId13"/>
    <p:sldId id="334" r:id="rId14"/>
    <p:sldId id="325" r:id="rId15"/>
    <p:sldId id="259" r:id="rId16"/>
    <p:sldId id="326" r:id="rId17"/>
    <p:sldId id="328" r:id="rId18"/>
    <p:sldId id="329" r:id="rId19"/>
    <p:sldId id="331" r:id="rId20"/>
    <p:sldId id="330" r:id="rId21"/>
    <p:sldId id="315" r:id="rId22"/>
    <p:sldId id="333" r:id="rId23"/>
    <p:sldId id="332" r:id="rId24"/>
    <p:sldId id="31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867A"/>
    <a:srgbClr val="4F5945"/>
    <a:srgbClr val="93D3D9"/>
    <a:srgbClr val="AAD6FF"/>
    <a:srgbClr val="CC0000"/>
    <a:srgbClr val="A9D7D9"/>
    <a:srgbClr val="CC3300"/>
    <a:srgbClr val="B2C8CD"/>
    <a:srgbClr val="CC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rosalind.info/problems/revc/" TargetMode="External"/><Relationship Id="rId2" Type="http://schemas.openxmlformats.org/officeDocument/2006/relationships/hyperlink" Target="https://rosalind.info/problems/rna/" TargetMode="External"/><Relationship Id="rId1" Type="http://schemas.openxmlformats.org/officeDocument/2006/relationships/hyperlink" Target="https://rosalind.info/problems/dna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rosalind.info/problems/revc/" TargetMode="External"/><Relationship Id="rId2" Type="http://schemas.openxmlformats.org/officeDocument/2006/relationships/hyperlink" Target="https://rosalind.info/problems/rna/" TargetMode="External"/><Relationship Id="rId1" Type="http://schemas.openxmlformats.org/officeDocument/2006/relationships/hyperlink" Target="https://rosalind.info/problems/dn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421CE-F928-4A82-A6E8-5215E0CEE2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AACF5E-3FE0-4B74-BBF8-A5215A4559F2}">
      <dgm:prSet custT="1"/>
      <dgm:spPr/>
      <dgm:t>
        <a:bodyPr/>
        <a:lstStyle/>
        <a:p>
          <a:r>
            <a:rPr lang="en-US" sz="3900" b="1" dirty="0"/>
            <a:t>Strings</a:t>
          </a:r>
          <a:endParaRPr lang="en-US" sz="3900" dirty="0"/>
        </a:p>
      </dgm:t>
    </dgm:pt>
    <dgm:pt modelId="{C3EFB920-5FBC-4D3A-AFDF-EA577C7194D6}" type="parTrans" cxnId="{3494B605-8419-49CA-BF08-F915A6EA72D8}">
      <dgm:prSet/>
      <dgm:spPr/>
      <dgm:t>
        <a:bodyPr/>
        <a:lstStyle/>
        <a:p>
          <a:endParaRPr lang="en-US"/>
        </a:p>
      </dgm:t>
    </dgm:pt>
    <dgm:pt modelId="{DB3911E5-ACEE-436B-8E6D-DC887E62A28E}" type="sibTrans" cxnId="{3494B605-8419-49CA-BF08-F915A6EA72D8}">
      <dgm:prSet/>
      <dgm:spPr/>
      <dgm:t>
        <a:bodyPr/>
        <a:lstStyle/>
        <a:p>
          <a:endParaRPr lang="en-US"/>
        </a:p>
      </dgm:t>
    </dgm:pt>
    <dgm:pt modelId="{75CBCD36-6BB1-4E81-AAB1-5617879479AD}">
      <dgm:prSet/>
      <dgm:spPr/>
      <dgm:t>
        <a:bodyPr/>
        <a:lstStyle/>
        <a:p>
          <a:r>
            <a:rPr lang="en-US" b="1" dirty="0"/>
            <a:t>Tuples</a:t>
          </a:r>
          <a:endParaRPr lang="en-US" dirty="0"/>
        </a:p>
      </dgm:t>
    </dgm:pt>
    <dgm:pt modelId="{8AAAD457-F5AB-498F-AC74-D737781E3481}" type="parTrans" cxnId="{809A920C-E3B4-4FCD-865B-B14862175521}">
      <dgm:prSet/>
      <dgm:spPr/>
      <dgm:t>
        <a:bodyPr/>
        <a:lstStyle/>
        <a:p>
          <a:endParaRPr lang="en-US"/>
        </a:p>
      </dgm:t>
    </dgm:pt>
    <dgm:pt modelId="{C25D6FC7-08AA-48F6-90DA-6F0F3BAF2C0E}" type="sibTrans" cxnId="{809A920C-E3B4-4FCD-865B-B14862175521}">
      <dgm:prSet/>
      <dgm:spPr/>
      <dgm:t>
        <a:bodyPr/>
        <a:lstStyle/>
        <a:p>
          <a:endParaRPr lang="en-US"/>
        </a:p>
      </dgm:t>
    </dgm:pt>
    <dgm:pt modelId="{348BC0AD-2362-4454-B1F2-75F4BD07B78D}">
      <dgm:prSet/>
      <dgm:spPr/>
      <dgm:t>
        <a:bodyPr/>
        <a:lstStyle/>
        <a:p>
          <a:r>
            <a:rPr lang="en-US" b="1" dirty="0"/>
            <a:t>Lists</a:t>
          </a:r>
          <a:endParaRPr lang="en-US" dirty="0"/>
        </a:p>
      </dgm:t>
    </dgm:pt>
    <dgm:pt modelId="{41AC4844-DC3E-49A5-B770-ED1F56B95774}" type="parTrans" cxnId="{B97327A5-B458-4EA7-9108-6D1BB400EA23}">
      <dgm:prSet/>
      <dgm:spPr/>
      <dgm:t>
        <a:bodyPr/>
        <a:lstStyle/>
        <a:p>
          <a:endParaRPr lang="en-US"/>
        </a:p>
      </dgm:t>
    </dgm:pt>
    <dgm:pt modelId="{1AE419BD-4089-4E45-8CF1-4165AA58C670}" type="sibTrans" cxnId="{B97327A5-B458-4EA7-9108-6D1BB400EA23}">
      <dgm:prSet/>
      <dgm:spPr/>
      <dgm:t>
        <a:bodyPr/>
        <a:lstStyle/>
        <a:p>
          <a:endParaRPr lang="en-US"/>
        </a:p>
      </dgm:t>
    </dgm:pt>
    <dgm:pt modelId="{A37CCAA1-4BE5-410D-8966-D48D091BF339}" type="pres">
      <dgm:prSet presAssocID="{C9B421CE-F928-4A82-A6E8-5215E0CEE2C7}" presName="Name0" presStyleCnt="0">
        <dgm:presLayoutVars>
          <dgm:chMax val="7"/>
          <dgm:chPref val="7"/>
          <dgm:dir/>
        </dgm:presLayoutVars>
      </dgm:prSet>
      <dgm:spPr/>
    </dgm:pt>
    <dgm:pt modelId="{7C2F00F1-E3F9-437C-A6F3-569BCC277F32}" type="pres">
      <dgm:prSet presAssocID="{C9B421CE-F928-4A82-A6E8-5215E0CEE2C7}" presName="Name1" presStyleCnt="0"/>
      <dgm:spPr/>
    </dgm:pt>
    <dgm:pt modelId="{BDB9C9B4-F869-40B3-9218-1AF07A0A1954}" type="pres">
      <dgm:prSet presAssocID="{C9B421CE-F928-4A82-A6E8-5215E0CEE2C7}" presName="cycle" presStyleCnt="0"/>
      <dgm:spPr/>
    </dgm:pt>
    <dgm:pt modelId="{85FE248F-0D69-44D9-8255-8FCFD7C58BCE}" type="pres">
      <dgm:prSet presAssocID="{C9B421CE-F928-4A82-A6E8-5215E0CEE2C7}" presName="srcNode" presStyleLbl="node1" presStyleIdx="0" presStyleCnt="3"/>
      <dgm:spPr/>
    </dgm:pt>
    <dgm:pt modelId="{56B39711-CF2B-4695-A614-4FE13C528F5A}" type="pres">
      <dgm:prSet presAssocID="{C9B421CE-F928-4A82-A6E8-5215E0CEE2C7}" presName="conn" presStyleLbl="parChTrans1D2" presStyleIdx="0" presStyleCnt="1"/>
      <dgm:spPr/>
    </dgm:pt>
    <dgm:pt modelId="{FAA4B08D-7B02-4231-91C4-8409ED6A16F1}" type="pres">
      <dgm:prSet presAssocID="{C9B421CE-F928-4A82-A6E8-5215E0CEE2C7}" presName="extraNode" presStyleLbl="node1" presStyleIdx="0" presStyleCnt="3"/>
      <dgm:spPr/>
    </dgm:pt>
    <dgm:pt modelId="{DC9F80A1-392E-4D32-A081-389648CEEBAA}" type="pres">
      <dgm:prSet presAssocID="{C9B421CE-F928-4A82-A6E8-5215E0CEE2C7}" presName="dstNode" presStyleLbl="node1" presStyleIdx="0" presStyleCnt="3"/>
      <dgm:spPr/>
    </dgm:pt>
    <dgm:pt modelId="{DC51CA2A-421A-4307-946B-848628330B01}" type="pres">
      <dgm:prSet presAssocID="{13AACF5E-3FE0-4B74-BBF8-A5215A4559F2}" presName="text_1" presStyleLbl="node1" presStyleIdx="0" presStyleCnt="3">
        <dgm:presLayoutVars>
          <dgm:bulletEnabled val="1"/>
        </dgm:presLayoutVars>
      </dgm:prSet>
      <dgm:spPr/>
    </dgm:pt>
    <dgm:pt modelId="{21FCA445-555D-4D6F-B97A-97D4B436D9C9}" type="pres">
      <dgm:prSet presAssocID="{13AACF5E-3FE0-4B74-BBF8-A5215A4559F2}" presName="accent_1" presStyleCnt="0"/>
      <dgm:spPr/>
    </dgm:pt>
    <dgm:pt modelId="{506E4669-2FE4-44EB-9733-93EC72FC441F}" type="pres">
      <dgm:prSet presAssocID="{13AACF5E-3FE0-4B74-BBF8-A5215A4559F2}" presName="accentRepeatNode" presStyleLbl="solidFgAcc1" presStyleIdx="0" presStyleCnt="3"/>
      <dgm:spPr/>
    </dgm:pt>
    <dgm:pt modelId="{609003F5-9BF4-45D6-8BB1-21DA04D0ED47}" type="pres">
      <dgm:prSet presAssocID="{75CBCD36-6BB1-4E81-AAB1-5617879479AD}" presName="text_2" presStyleLbl="node1" presStyleIdx="1" presStyleCnt="3">
        <dgm:presLayoutVars>
          <dgm:bulletEnabled val="1"/>
        </dgm:presLayoutVars>
      </dgm:prSet>
      <dgm:spPr/>
    </dgm:pt>
    <dgm:pt modelId="{2F143142-C7BB-41DB-9687-64DCC6E1AC2B}" type="pres">
      <dgm:prSet presAssocID="{75CBCD36-6BB1-4E81-AAB1-5617879479AD}" presName="accent_2" presStyleCnt="0"/>
      <dgm:spPr/>
    </dgm:pt>
    <dgm:pt modelId="{3DF94BBC-42BF-42C1-A510-0BC3A49DA769}" type="pres">
      <dgm:prSet presAssocID="{75CBCD36-6BB1-4E81-AAB1-5617879479AD}" presName="accentRepeatNode" presStyleLbl="solidFgAcc1" presStyleIdx="1" presStyleCnt="3"/>
      <dgm:spPr/>
    </dgm:pt>
    <dgm:pt modelId="{ACCC3C42-550F-449B-BB71-C274155BE4DD}" type="pres">
      <dgm:prSet presAssocID="{348BC0AD-2362-4454-B1F2-75F4BD07B78D}" presName="text_3" presStyleLbl="node1" presStyleIdx="2" presStyleCnt="3">
        <dgm:presLayoutVars>
          <dgm:bulletEnabled val="1"/>
        </dgm:presLayoutVars>
      </dgm:prSet>
      <dgm:spPr/>
    </dgm:pt>
    <dgm:pt modelId="{20B206E3-8E2E-4FC2-9522-A376BAED9773}" type="pres">
      <dgm:prSet presAssocID="{348BC0AD-2362-4454-B1F2-75F4BD07B78D}" presName="accent_3" presStyleCnt="0"/>
      <dgm:spPr/>
    </dgm:pt>
    <dgm:pt modelId="{77F70BC6-7B50-41FF-9A58-A24E2A0BE7A1}" type="pres">
      <dgm:prSet presAssocID="{348BC0AD-2362-4454-B1F2-75F4BD07B78D}" presName="accentRepeatNode" presStyleLbl="solidFgAcc1" presStyleIdx="2" presStyleCnt="3"/>
      <dgm:spPr/>
    </dgm:pt>
  </dgm:ptLst>
  <dgm:cxnLst>
    <dgm:cxn modelId="{3494B605-8419-49CA-BF08-F915A6EA72D8}" srcId="{C9B421CE-F928-4A82-A6E8-5215E0CEE2C7}" destId="{13AACF5E-3FE0-4B74-BBF8-A5215A4559F2}" srcOrd="0" destOrd="0" parTransId="{C3EFB920-5FBC-4D3A-AFDF-EA577C7194D6}" sibTransId="{DB3911E5-ACEE-436B-8E6D-DC887E62A28E}"/>
    <dgm:cxn modelId="{3E53330B-703A-40A6-A7E9-A6A7BF9A8756}" type="presOf" srcId="{348BC0AD-2362-4454-B1F2-75F4BD07B78D}" destId="{ACCC3C42-550F-449B-BB71-C274155BE4DD}" srcOrd="0" destOrd="0" presId="urn:microsoft.com/office/officeart/2008/layout/VerticalCurvedList"/>
    <dgm:cxn modelId="{809A920C-E3B4-4FCD-865B-B14862175521}" srcId="{C9B421CE-F928-4A82-A6E8-5215E0CEE2C7}" destId="{75CBCD36-6BB1-4E81-AAB1-5617879479AD}" srcOrd="1" destOrd="0" parTransId="{8AAAD457-F5AB-498F-AC74-D737781E3481}" sibTransId="{C25D6FC7-08AA-48F6-90DA-6F0F3BAF2C0E}"/>
    <dgm:cxn modelId="{85506069-B62C-4C76-AA74-A898CA2A516D}" type="presOf" srcId="{C9B421CE-F928-4A82-A6E8-5215E0CEE2C7}" destId="{A37CCAA1-4BE5-410D-8966-D48D091BF339}" srcOrd="0" destOrd="0" presId="urn:microsoft.com/office/officeart/2008/layout/VerticalCurvedList"/>
    <dgm:cxn modelId="{C049B156-5571-4CDA-8A81-B824C561178E}" type="presOf" srcId="{DB3911E5-ACEE-436B-8E6D-DC887E62A28E}" destId="{56B39711-CF2B-4695-A614-4FE13C528F5A}" srcOrd="0" destOrd="0" presId="urn:microsoft.com/office/officeart/2008/layout/VerticalCurvedList"/>
    <dgm:cxn modelId="{BA829259-ABD4-48A4-8FB4-D8E179318952}" type="presOf" srcId="{75CBCD36-6BB1-4E81-AAB1-5617879479AD}" destId="{609003F5-9BF4-45D6-8BB1-21DA04D0ED47}" srcOrd="0" destOrd="0" presId="urn:microsoft.com/office/officeart/2008/layout/VerticalCurvedList"/>
    <dgm:cxn modelId="{B97327A5-B458-4EA7-9108-6D1BB400EA23}" srcId="{C9B421CE-F928-4A82-A6E8-5215E0CEE2C7}" destId="{348BC0AD-2362-4454-B1F2-75F4BD07B78D}" srcOrd="2" destOrd="0" parTransId="{41AC4844-DC3E-49A5-B770-ED1F56B95774}" sibTransId="{1AE419BD-4089-4E45-8CF1-4165AA58C670}"/>
    <dgm:cxn modelId="{7CD7C5A8-2AD7-404D-9BB6-2274F88DD1FE}" type="presOf" srcId="{13AACF5E-3FE0-4B74-BBF8-A5215A4559F2}" destId="{DC51CA2A-421A-4307-946B-848628330B01}" srcOrd="0" destOrd="0" presId="urn:microsoft.com/office/officeart/2008/layout/VerticalCurvedList"/>
    <dgm:cxn modelId="{8D551CEE-A084-4B74-A174-D6F132C2624E}" type="presParOf" srcId="{A37CCAA1-4BE5-410D-8966-D48D091BF339}" destId="{7C2F00F1-E3F9-437C-A6F3-569BCC277F32}" srcOrd="0" destOrd="0" presId="urn:microsoft.com/office/officeart/2008/layout/VerticalCurvedList"/>
    <dgm:cxn modelId="{CDFB9306-BF5E-491B-A6F5-410383BB12E2}" type="presParOf" srcId="{7C2F00F1-E3F9-437C-A6F3-569BCC277F32}" destId="{BDB9C9B4-F869-40B3-9218-1AF07A0A1954}" srcOrd="0" destOrd="0" presId="urn:microsoft.com/office/officeart/2008/layout/VerticalCurvedList"/>
    <dgm:cxn modelId="{2DF5D32A-1921-452C-BCE5-1365F7BF0C40}" type="presParOf" srcId="{BDB9C9B4-F869-40B3-9218-1AF07A0A1954}" destId="{85FE248F-0D69-44D9-8255-8FCFD7C58BCE}" srcOrd="0" destOrd="0" presId="urn:microsoft.com/office/officeart/2008/layout/VerticalCurvedList"/>
    <dgm:cxn modelId="{15FB019D-3A55-489F-9423-E82EF1A4CA17}" type="presParOf" srcId="{BDB9C9B4-F869-40B3-9218-1AF07A0A1954}" destId="{56B39711-CF2B-4695-A614-4FE13C528F5A}" srcOrd="1" destOrd="0" presId="urn:microsoft.com/office/officeart/2008/layout/VerticalCurvedList"/>
    <dgm:cxn modelId="{5B36DB05-E446-480F-A635-43DFE8A1DCF0}" type="presParOf" srcId="{BDB9C9B4-F869-40B3-9218-1AF07A0A1954}" destId="{FAA4B08D-7B02-4231-91C4-8409ED6A16F1}" srcOrd="2" destOrd="0" presId="urn:microsoft.com/office/officeart/2008/layout/VerticalCurvedList"/>
    <dgm:cxn modelId="{C3EB67CB-825D-4EA1-8CAD-72CDCA9908B8}" type="presParOf" srcId="{BDB9C9B4-F869-40B3-9218-1AF07A0A1954}" destId="{DC9F80A1-392E-4D32-A081-389648CEEBAA}" srcOrd="3" destOrd="0" presId="urn:microsoft.com/office/officeart/2008/layout/VerticalCurvedList"/>
    <dgm:cxn modelId="{76D73E76-DD1F-40C1-B1B8-60A0C7E17B0C}" type="presParOf" srcId="{7C2F00F1-E3F9-437C-A6F3-569BCC277F32}" destId="{DC51CA2A-421A-4307-946B-848628330B01}" srcOrd="1" destOrd="0" presId="urn:microsoft.com/office/officeart/2008/layout/VerticalCurvedList"/>
    <dgm:cxn modelId="{A050260C-3C50-452E-B532-08D3C720F680}" type="presParOf" srcId="{7C2F00F1-E3F9-437C-A6F3-569BCC277F32}" destId="{21FCA445-555D-4D6F-B97A-97D4B436D9C9}" srcOrd="2" destOrd="0" presId="urn:microsoft.com/office/officeart/2008/layout/VerticalCurvedList"/>
    <dgm:cxn modelId="{70CC4DE7-1219-4982-A905-5C2B0D49A9C0}" type="presParOf" srcId="{21FCA445-555D-4D6F-B97A-97D4B436D9C9}" destId="{506E4669-2FE4-44EB-9733-93EC72FC441F}" srcOrd="0" destOrd="0" presId="urn:microsoft.com/office/officeart/2008/layout/VerticalCurvedList"/>
    <dgm:cxn modelId="{97F90F0F-80A1-468B-BA53-265AAE98AF34}" type="presParOf" srcId="{7C2F00F1-E3F9-437C-A6F3-569BCC277F32}" destId="{609003F5-9BF4-45D6-8BB1-21DA04D0ED47}" srcOrd="3" destOrd="0" presId="urn:microsoft.com/office/officeart/2008/layout/VerticalCurvedList"/>
    <dgm:cxn modelId="{DDDBF1F0-F6F0-4F59-A963-2924DBE10AA8}" type="presParOf" srcId="{7C2F00F1-E3F9-437C-A6F3-569BCC277F32}" destId="{2F143142-C7BB-41DB-9687-64DCC6E1AC2B}" srcOrd="4" destOrd="0" presId="urn:microsoft.com/office/officeart/2008/layout/VerticalCurvedList"/>
    <dgm:cxn modelId="{2715A52C-063C-4FAF-8479-770BD624081B}" type="presParOf" srcId="{2F143142-C7BB-41DB-9687-64DCC6E1AC2B}" destId="{3DF94BBC-42BF-42C1-A510-0BC3A49DA769}" srcOrd="0" destOrd="0" presId="urn:microsoft.com/office/officeart/2008/layout/VerticalCurvedList"/>
    <dgm:cxn modelId="{7924A53C-1E8B-4E30-97B3-5DDE6DF53810}" type="presParOf" srcId="{7C2F00F1-E3F9-437C-A6F3-569BCC277F32}" destId="{ACCC3C42-550F-449B-BB71-C274155BE4DD}" srcOrd="5" destOrd="0" presId="urn:microsoft.com/office/officeart/2008/layout/VerticalCurvedList"/>
    <dgm:cxn modelId="{4B2079B4-8AE2-432C-873A-955E60397367}" type="presParOf" srcId="{7C2F00F1-E3F9-437C-A6F3-569BCC277F32}" destId="{20B206E3-8E2E-4FC2-9522-A376BAED9773}" srcOrd="6" destOrd="0" presId="urn:microsoft.com/office/officeart/2008/layout/VerticalCurvedList"/>
    <dgm:cxn modelId="{8EC0B61E-78B9-4EB0-A2C9-017C22BCCB3B}" type="presParOf" srcId="{20B206E3-8E2E-4FC2-9522-A376BAED9773}" destId="{77F70BC6-7B50-41FF-9A58-A24E2A0BE7A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rgbClr val="0000FF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DNA</a:t>
          </a:r>
          <a:endParaRPr lang="en-US" b="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 custT="1"/>
      <dgm:spPr/>
      <dgm:t>
        <a:bodyPr/>
        <a:lstStyle/>
        <a:p>
          <a:pPr>
            <a:defRPr b="1"/>
          </a:pP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RNA</a:t>
          </a:r>
          <a:endParaRPr lang="en-US" sz="2000" b="1" kern="1200" dirty="0">
            <a:solidFill>
              <a:srgbClr val="0000FF"/>
            </a:solidFill>
            <a:latin typeface="Gill Sans Nova Light"/>
            <a:ea typeface="+mn-ea"/>
            <a:cs typeface="+mn-cs"/>
          </a:endParaRP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b="1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RECV</a:t>
          </a:r>
          <a:endParaRPr lang="en-US" b="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3"/>
      <dgm:spPr/>
    </dgm:pt>
    <dgm:pt modelId="{B1A1A837-F261-404B-A808-B2F4154CE8A2}" type="pres">
      <dgm:prSet presAssocID="{D05E1923-5021-40F7-B4EF-E582E23A699D}" presName="Ellipse" presStyleLbl="fgAcc1" presStyleIdx="2" presStyleCnt="4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6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3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4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6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3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</dgm:ptLst>
  <dgm:cxnLst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39711-CF2B-4695-A614-4FE13C528F5A}">
      <dsp:nvSpPr>
        <dsp:cNvPr id="0" name=""/>
        <dsp:cNvSpPr/>
      </dsp:nvSpPr>
      <dsp:spPr>
        <a:xfrm>
          <a:off x="-3806242" y="-584596"/>
          <a:ext cx="4536617" cy="4536617"/>
        </a:xfrm>
        <a:prstGeom prst="blockArc">
          <a:avLst>
            <a:gd name="adj1" fmla="val 18900000"/>
            <a:gd name="adj2" fmla="val 2700000"/>
            <a:gd name="adj3" fmla="val 4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1CA2A-421A-4307-946B-848628330B01}">
      <dsp:nvSpPr>
        <dsp:cNvPr id="0" name=""/>
        <dsp:cNvSpPr/>
      </dsp:nvSpPr>
      <dsp:spPr>
        <a:xfrm>
          <a:off x="469684" y="336742"/>
          <a:ext cx="2331526" cy="6734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579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Strings</a:t>
          </a:r>
          <a:endParaRPr lang="en-US" sz="3900" kern="1200" dirty="0"/>
        </a:p>
      </dsp:txBody>
      <dsp:txXfrm>
        <a:off x="469684" y="336742"/>
        <a:ext cx="2331526" cy="673484"/>
      </dsp:txXfrm>
    </dsp:sp>
    <dsp:sp modelId="{506E4669-2FE4-44EB-9733-93EC72FC441F}">
      <dsp:nvSpPr>
        <dsp:cNvPr id="0" name=""/>
        <dsp:cNvSpPr/>
      </dsp:nvSpPr>
      <dsp:spPr>
        <a:xfrm>
          <a:off x="48756" y="252556"/>
          <a:ext cx="841856" cy="841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03F5-9BF4-45D6-8BB1-21DA04D0ED47}">
      <dsp:nvSpPr>
        <dsp:cNvPr id="0" name=""/>
        <dsp:cNvSpPr/>
      </dsp:nvSpPr>
      <dsp:spPr>
        <a:xfrm>
          <a:off x="714495" y="1346969"/>
          <a:ext cx="2086714" cy="6734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579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Tuples</a:t>
          </a:r>
          <a:endParaRPr lang="en-US" sz="3300" kern="1200" dirty="0"/>
        </a:p>
      </dsp:txBody>
      <dsp:txXfrm>
        <a:off x="714495" y="1346969"/>
        <a:ext cx="2086714" cy="673484"/>
      </dsp:txXfrm>
    </dsp:sp>
    <dsp:sp modelId="{3DF94BBC-42BF-42C1-A510-0BC3A49DA769}">
      <dsp:nvSpPr>
        <dsp:cNvPr id="0" name=""/>
        <dsp:cNvSpPr/>
      </dsp:nvSpPr>
      <dsp:spPr>
        <a:xfrm>
          <a:off x="293567" y="1262783"/>
          <a:ext cx="841856" cy="841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C3C42-550F-449B-BB71-C274155BE4DD}">
      <dsp:nvSpPr>
        <dsp:cNvPr id="0" name=""/>
        <dsp:cNvSpPr/>
      </dsp:nvSpPr>
      <dsp:spPr>
        <a:xfrm>
          <a:off x="469684" y="2357196"/>
          <a:ext cx="2331526" cy="6734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579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Lists</a:t>
          </a:r>
          <a:endParaRPr lang="en-US" sz="3300" kern="1200" dirty="0"/>
        </a:p>
      </dsp:txBody>
      <dsp:txXfrm>
        <a:off x="469684" y="2357196"/>
        <a:ext cx="2331526" cy="673484"/>
      </dsp:txXfrm>
    </dsp:sp>
    <dsp:sp modelId="{77F70BC6-7B50-41FF-9A58-A24E2A0BE7A1}">
      <dsp:nvSpPr>
        <dsp:cNvPr id="0" name=""/>
        <dsp:cNvSpPr/>
      </dsp:nvSpPr>
      <dsp:spPr>
        <a:xfrm>
          <a:off x="48756" y="2273011"/>
          <a:ext cx="841856" cy="841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592137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50788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rgbClr val="4F594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77907" y="409621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45455" y="677170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345455" y="331946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rgbClr val="0000FF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DNA</a:t>
          </a:r>
          <a:endParaRPr lang="en-US" sz="2000" b="0" kern="120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45455" y="331946"/>
        <a:ext cx="2463641" cy="345224"/>
      </dsp:txXfrm>
    </dsp:sp>
    <dsp:sp modelId="{9AA05CE5-209F-4AD9-BE2C-2A69F76DA8F4}">
      <dsp:nvSpPr>
        <dsp:cNvPr id="0" name=""/>
        <dsp:cNvSpPr/>
      </dsp:nvSpPr>
      <dsp:spPr>
        <a:xfrm>
          <a:off x="172843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40872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527122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554241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1821789" y="1659731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C5207-4FA2-4A6C-8F43-20BD55767C99}">
      <dsp:nvSpPr>
        <dsp:cNvPr id="0" name=""/>
        <dsp:cNvSpPr/>
      </dsp:nvSpPr>
      <dsp:spPr>
        <a:xfrm>
          <a:off x="1821789" y="2642291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RNA</a:t>
          </a:r>
          <a:endParaRPr lang="en-US" sz="2000" b="1" kern="1200" dirty="0">
            <a:solidFill>
              <a:srgbClr val="0000FF"/>
            </a:solidFill>
            <a:latin typeface="Gill Sans Nova Light"/>
            <a:ea typeface="+mn-ea"/>
            <a:cs typeface="+mn-cs"/>
          </a:endParaRPr>
        </a:p>
      </dsp:txBody>
      <dsp:txXfrm>
        <a:off x="1821789" y="2642291"/>
        <a:ext cx="2463641" cy="345224"/>
      </dsp:txXfrm>
    </dsp:sp>
    <dsp:sp modelId="{4FE5EB5D-4CEF-4D0D-9394-0534E61844BE}">
      <dsp:nvSpPr>
        <dsp:cNvPr id="0" name=""/>
        <dsp:cNvSpPr/>
      </dsp:nvSpPr>
      <dsp:spPr>
        <a:xfrm>
          <a:off x="1649177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617206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003457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030575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298124" y="677170"/>
          <a:ext cx="24636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C7916-1130-46A8-833B-A6278CBD2192}">
      <dsp:nvSpPr>
        <dsp:cNvPr id="0" name=""/>
        <dsp:cNvSpPr/>
      </dsp:nvSpPr>
      <dsp:spPr>
        <a:xfrm>
          <a:off x="3298124" y="331946"/>
          <a:ext cx="24636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</a:t>
          </a:r>
          <a:r>
            <a:rPr lang="en-US" sz="2000" b="1" kern="1200" dirty="0">
              <a:solidFill>
                <a:srgbClr val="0000FF"/>
              </a:solidFill>
              <a:latin typeface="Gill Sans Nova Ligh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RECV</a:t>
          </a:r>
          <a:endParaRPr lang="en-US" sz="2000" b="0" kern="1200" dirty="0">
            <a:solidFill>
              <a:srgbClr val="0000FF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298124" y="331946"/>
        <a:ext cx="2463641" cy="345224"/>
      </dsp:txXfrm>
    </dsp:sp>
    <dsp:sp modelId="{4D953791-5C2F-4A75-A8F4-6ED7EAB5E015}">
      <dsp:nvSpPr>
        <dsp:cNvPr id="0" name=""/>
        <dsp:cNvSpPr/>
      </dsp:nvSpPr>
      <dsp:spPr>
        <a:xfrm>
          <a:off x="3125512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093541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osalind.info/problems/dna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ygehZGjA9lJA_rpySV6fyRQYwAlkTdrB/view?usp=shar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osalind.info/problems/dna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osalind.info/problems/locations/" TargetMode="Externa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9709" y="4791837"/>
            <a:ext cx="2999232" cy="43891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53A05F-5F95-EF0A-C29D-6BF155690B61}"/>
              </a:ext>
            </a:extLst>
          </p:cNvPr>
          <p:cNvSpPr txBox="1">
            <a:spLocks/>
          </p:cNvSpPr>
          <p:nvPr/>
        </p:nvSpPr>
        <p:spPr>
          <a:xfrm>
            <a:off x="4529709" y="2374773"/>
            <a:ext cx="2999232" cy="43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  <a:hlinkClick r:id="rId2"/>
              </a:rPr>
              <a:t>Task 1</a:t>
            </a:r>
            <a:endParaRPr lang="en-US" sz="32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90F-BDE3-13A7-CF54-BDC4E3423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25972" r="5625" b="24583"/>
          <a:stretch/>
        </p:blipFill>
        <p:spPr>
          <a:xfrm>
            <a:off x="1009650" y="1003308"/>
            <a:ext cx="10165396" cy="314959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DBBFED2-4474-F384-5B3D-DB4C93603CB8}"/>
              </a:ext>
            </a:extLst>
          </p:cNvPr>
          <p:cNvSpPr/>
          <p:nvPr/>
        </p:nvSpPr>
        <p:spPr>
          <a:xfrm>
            <a:off x="3498112" y="3870353"/>
            <a:ext cx="2594236" cy="1174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Another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D056-F9C9-257F-7619-A82513D32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21528" r="61719" b="62684"/>
          <a:stretch/>
        </p:blipFill>
        <p:spPr>
          <a:xfrm>
            <a:off x="6181724" y="3802079"/>
            <a:ext cx="3820156" cy="1855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748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2200910"/>
            <a:ext cx="8695944" cy="132588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</a:t>
            </a:r>
            <a:r>
              <a:rPr lang="en-US" dirty="0"/>
              <a:t> your answer on Rosalind?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 break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38853"/>
            <a:ext cx="11430000" cy="775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 vs Tuples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 vs Tuples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01B705-DB4C-1B77-437F-4B6967A99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356835"/>
                  </p:ext>
                </p:extLst>
              </p:nvPr>
            </p:nvGraphicFramePr>
            <p:xfrm>
              <a:off x="3483765" y="671144"/>
              <a:ext cx="6336509" cy="4807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675">
                      <a:extLst>
                        <a:ext uri="{9D8B030D-6E8A-4147-A177-3AD203B41FA5}">
                          <a16:colId xmlns:a16="http://schemas.microsoft.com/office/drawing/2014/main" val="2619061972"/>
                        </a:ext>
                      </a:extLst>
                    </a:gridCol>
                    <a:gridCol w="3383834">
                      <a:extLst>
                        <a:ext uri="{9D8B030D-6E8A-4147-A177-3AD203B41FA5}">
                          <a16:colId xmlns:a16="http://schemas.microsoft.com/office/drawing/2014/main" val="3596404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Tuples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153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&lt;class ‘list’&gt;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   &lt;class ‘tuple’&gt;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3908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L1 = </a:t>
                          </a:r>
                          <a:r>
                            <a:rPr lang="en-US" dirty="0"/>
                            <a:t>[1, ’c’, 3, ‘Num’ 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L2 = [1, 2, 3]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sng" dirty="0"/>
                            <a:t>Empty list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 L3 = [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tup1 = ( 1, ’c’, 3, ‘Num’)</a:t>
                          </a:r>
                        </a:p>
                        <a:p>
                          <a:r>
                            <a:rPr lang="en-US" dirty="0"/>
                            <a:t>tup2 = ( ‘x’, )</a:t>
                          </a:r>
                        </a:p>
                        <a:p>
                          <a:r>
                            <a:rPr lang="en-US" dirty="0"/>
                            <a:t>Tup3 = 10,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535928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 objects (string, char, int, tuple, list, set … etc.)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</a:t>
                          </a:r>
                        </a:p>
                        <a:p>
                          <a:r>
                            <a:rPr lang="en-US" dirty="0"/>
                            <a:t>    objects (string, char, int,</a:t>
                          </a:r>
                        </a:p>
                        <a:p>
                          <a:r>
                            <a:rPr lang="en-US" dirty="0"/>
                            <a:t>    tuple, list, set … etc.)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2608476"/>
                      </a:ext>
                    </a:extLst>
                  </a:tr>
                  <a:tr h="4337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[0]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tup[0]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0563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L3 = L1+ L2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[ 1, ’c’, 3, ‘Num’, </a:t>
                          </a:r>
                          <a:r>
                            <a:rPr lang="en-US" u="none" dirty="0"/>
                            <a:t>1, 2, 3 ]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 = tup1+ tup2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( 1, ’c’, 3, ‘Num’, ‘x’)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L2[1:2]</a:t>
                          </a:r>
                        </a:p>
                        <a:p>
                          <a:r>
                            <a:rPr lang="en-US" dirty="0"/>
                            <a:t>&gt;&gt; [2]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Tup2[1:2]</a:t>
                          </a:r>
                        </a:p>
                        <a:p>
                          <a:r>
                            <a:rPr lang="en-US" dirty="0"/>
                            <a:t>&gt;&gt; ( ‘c’, 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04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 [1] = 50</a:t>
                          </a:r>
                          <a:r>
                            <a:rPr lang="en-US" baseline="0" dirty="0"/>
                            <a:t>       </a:t>
                          </a:r>
                          <a:endParaRPr lang="en-US" sz="2800" dirty="0"/>
                        </a:p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∴ 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L1 = </a:t>
                          </a:r>
                          <a:r>
                            <a:rPr lang="en-US" dirty="0"/>
                            <a:t>[1, 50, 3, ‘Num’ ]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Immutable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 [4] = 50   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sz="2800" dirty="0"/>
                        </a:p>
                        <a:p>
                          <a:r>
                            <a:rPr lang="en-US" sz="1800" u="sng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Instead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tup = </a:t>
                          </a:r>
                          <a:r>
                            <a:rPr lang="en-US" dirty="0"/>
                            <a:t>( 1, ’c’, 3, ‘Num’, 50)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20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01B705-DB4C-1B77-437F-4B6967A99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356835"/>
                  </p:ext>
                </p:extLst>
              </p:nvPr>
            </p:nvGraphicFramePr>
            <p:xfrm>
              <a:off x="3483765" y="671144"/>
              <a:ext cx="6336509" cy="4807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675">
                      <a:extLst>
                        <a:ext uri="{9D8B030D-6E8A-4147-A177-3AD203B41FA5}">
                          <a16:colId xmlns:a16="http://schemas.microsoft.com/office/drawing/2014/main" val="2619061972"/>
                        </a:ext>
                      </a:extLst>
                    </a:gridCol>
                    <a:gridCol w="3383834">
                      <a:extLst>
                        <a:ext uri="{9D8B030D-6E8A-4147-A177-3AD203B41FA5}">
                          <a16:colId xmlns:a16="http://schemas.microsoft.com/office/drawing/2014/main" val="3596404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Tuples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2153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&lt;class ‘list’&gt;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   &lt;class ‘tuple’&gt;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39084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L1 = </a:t>
                          </a:r>
                          <a:r>
                            <a:rPr lang="en-US" dirty="0"/>
                            <a:t>[1, ’c’, 3, ‘Num’ 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none" dirty="0"/>
                            <a:t>L2 = [1, 2, 3]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u="sng" dirty="0"/>
                            <a:t>Empty list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 L3 = [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tup1 = ( 1, ’c’, 3, ‘Num’)</a:t>
                          </a:r>
                        </a:p>
                        <a:p>
                          <a:r>
                            <a:rPr lang="en-US" dirty="0"/>
                            <a:t>tup2 = ( ‘x’, )</a:t>
                          </a:r>
                        </a:p>
                        <a:p>
                          <a:r>
                            <a:rPr lang="en-US" dirty="0"/>
                            <a:t>Tup3 = 10,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535928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 objects (string, char, int, tuple, list, set … etc.)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∴ </a:t>
                          </a:r>
                          <a:r>
                            <a:rPr lang="en-US" dirty="0"/>
                            <a:t>Contains any type of</a:t>
                          </a:r>
                        </a:p>
                        <a:p>
                          <a:r>
                            <a:rPr lang="en-US" dirty="0"/>
                            <a:t>    objects (string, char, int,</a:t>
                          </a:r>
                        </a:p>
                        <a:p>
                          <a:r>
                            <a:rPr lang="en-US" dirty="0"/>
                            <a:t>    tuple, list, set … etc.)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2608476"/>
                      </a:ext>
                    </a:extLst>
                  </a:tr>
                  <a:tr h="4337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[0]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By index</a:t>
                          </a:r>
                          <a:r>
                            <a:rPr lang="en-US" u="none" dirty="0"/>
                            <a:t>:  </a:t>
                          </a:r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</a:t>
                          </a:r>
                          <a:r>
                            <a:rPr lang="en-US" dirty="0"/>
                            <a:t>tup[0]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056398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L3 = L1+ L2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[ 1, ’c’, 3, ‘Num’, </a:t>
                          </a:r>
                          <a:r>
                            <a:rPr lang="en-US" u="none" dirty="0"/>
                            <a:t>1, 2, 3 ]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 = tup1+ tup2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&gt;&gt; ( 1, ’c’, 3, ‘Num’, ‘x’)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08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L2[1:2]</a:t>
                          </a:r>
                        </a:p>
                        <a:p>
                          <a:r>
                            <a:rPr lang="en-US" dirty="0"/>
                            <a:t>&gt;&gt; [2]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Tup2[1:2]</a:t>
                          </a:r>
                        </a:p>
                        <a:p>
                          <a:r>
                            <a:rPr lang="en-US" dirty="0"/>
                            <a:t>&gt;&gt; ( ‘c’, 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0429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none" dirty="0"/>
                            <a:t>“ Mutable ”</a:t>
                          </a:r>
                        </a:p>
                        <a:p>
                          <a:r>
                            <a:rPr lang="en-US" u="sng" dirty="0"/>
                            <a:t>ex</a:t>
                          </a:r>
                          <a:r>
                            <a:rPr lang="en-US" u="none" dirty="0"/>
                            <a:t>: L1</a:t>
                          </a:r>
                          <a:r>
                            <a:rPr lang="en-US" dirty="0"/>
                            <a:t> [1] = 50</a:t>
                          </a:r>
                          <a:r>
                            <a:rPr lang="en-US" baseline="0" dirty="0"/>
                            <a:t>       </a:t>
                          </a:r>
                          <a:endParaRPr lang="en-US" sz="2800" dirty="0"/>
                        </a:p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∴ </a:t>
                          </a:r>
                          <a:r>
                            <a:rPr lang="en-US" sz="1800" u="none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L1 = </a:t>
                          </a:r>
                          <a:r>
                            <a:rPr lang="en-US" dirty="0"/>
                            <a:t>[1, 50, 3, ‘Num’ ]</a:t>
                          </a:r>
                          <a:endParaRPr lang="en-US" sz="1800" u="none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568" t="-353714" r="-901" b="-9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201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B9709F2-C67B-9D69-DD8B-E5073D1A9805}"/>
              </a:ext>
            </a:extLst>
          </p:cNvPr>
          <p:cNvSpPr/>
          <p:nvPr/>
        </p:nvSpPr>
        <p:spPr>
          <a:xfrm>
            <a:off x="9550241" y="2667979"/>
            <a:ext cx="1774316" cy="775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comma indicates it’s a tuple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F4C5ACF-C3B0-4074-669F-FCE2D6EA3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212343"/>
              </p:ext>
            </p:extLst>
          </p:nvPr>
        </p:nvGraphicFramePr>
        <p:xfrm>
          <a:off x="1000174" y="1073140"/>
          <a:ext cx="2610133" cy="5179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133">
                  <a:extLst>
                    <a:ext uri="{9D8B030D-6E8A-4147-A177-3AD203B41FA5}">
                      <a16:colId xmlns:a16="http://schemas.microsoft.com/office/drawing/2014/main" val="1372381517"/>
                    </a:ext>
                  </a:extLst>
                </a:gridCol>
              </a:tblGrid>
              <a:tr h="3632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( )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10888"/>
                  </a:ext>
                </a:extLst>
              </a:tr>
              <a:tr h="1009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49626"/>
                  </a:ext>
                </a:extLst>
              </a:tr>
              <a:tr h="8693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Accessing there elements: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84523"/>
                  </a:ext>
                </a:extLst>
              </a:tr>
              <a:tr h="686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Concatenation: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16679"/>
                  </a:ext>
                </a:extLst>
              </a:tr>
              <a:tr h="425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Slicing: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67528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Mutability: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26086"/>
                  </a:ext>
                </a:extLst>
              </a:tr>
              <a:tr h="56073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2420"/>
                  </a:ext>
                </a:extLst>
              </a:tr>
              <a:tr h="5607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5576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34F47E8-09C3-7676-042C-C2CFCB106105}"/>
              </a:ext>
            </a:extLst>
          </p:cNvPr>
          <p:cNvSpPr/>
          <p:nvPr/>
        </p:nvSpPr>
        <p:spPr>
          <a:xfrm>
            <a:off x="9556431" y="4244663"/>
            <a:ext cx="1987295" cy="1593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Values of tuple can’t change once created.</a:t>
            </a:r>
          </a:p>
          <a:p>
            <a:pPr algn="ctr"/>
            <a:r>
              <a:rPr lang="en-US" sz="1400" dirty="0"/>
              <a:t>You can only override the whole tuple.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DE1FE-9C6C-5B16-32FA-5273A6B8A52E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8801100" y="4600575"/>
            <a:ext cx="755331" cy="441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265494-DBC3-9528-A33E-B785F1A77E41}"/>
              </a:ext>
            </a:extLst>
          </p:cNvPr>
          <p:cNvCxnSpPr>
            <a:cxnSpLocks/>
          </p:cNvCxnSpPr>
          <p:nvPr/>
        </p:nvCxnSpPr>
        <p:spPr>
          <a:xfrm flipV="1">
            <a:off x="10437399" y="1894867"/>
            <a:ext cx="0" cy="773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8904FC-3BCA-9BC8-4980-E57722CF09F9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0437399" y="3443894"/>
            <a:ext cx="0" cy="7852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39B9A0-022C-AAEC-2B39-04278923AA78}"/>
              </a:ext>
            </a:extLst>
          </p:cNvPr>
          <p:cNvCxnSpPr>
            <a:cxnSpLocks/>
          </p:cNvCxnSpPr>
          <p:nvPr/>
        </p:nvCxnSpPr>
        <p:spPr>
          <a:xfrm flipH="1">
            <a:off x="7543800" y="4229100"/>
            <a:ext cx="2893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229192-0D4C-AB04-DD91-17F4EC4123E6}"/>
              </a:ext>
            </a:extLst>
          </p:cNvPr>
          <p:cNvCxnSpPr/>
          <p:nvPr/>
        </p:nvCxnSpPr>
        <p:spPr>
          <a:xfrm flipH="1">
            <a:off x="7978617" y="1894867"/>
            <a:ext cx="24587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9C5DA0-4FDF-C26B-1869-4D579273BB36}"/>
              </a:ext>
            </a:extLst>
          </p:cNvPr>
          <p:cNvCxnSpPr/>
          <p:nvPr/>
        </p:nvCxnSpPr>
        <p:spPr>
          <a:xfrm flipH="1">
            <a:off x="7978617" y="2162175"/>
            <a:ext cx="24587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4AE5EB3-D83E-4DAC-9FA0-240C95B6E4C3}"/>
              </a:ext>
            </a:extLst>
          </p:cNvPr>
          <p:cNvSpPr/>
          <p:nvPr/>
        </p:nvSpPr>
        <p:spPr>
          <a:xfrm>
            <a:off x="1112039" y="-41640"/>
            <a:ext cx="1981676" cy="1171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It’s preferred that the list elements are of the same data type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544FDD-A630-320F-FC85-28B05AB846AF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2803505" y="958131"/>
            <a:ext cx="728684" cy="5563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2EE2EC8-4212-3D20-0928-D0B5DFB2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39" y="4554259"/>
            <a:ext cx="533641" cy="5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76">
            <a:extLst>
              <a:ext uri="{FF2B5EF4-FFF2-40B4-BE49-F238E27FC236}">
                <a16:creationId xmlns:a16="http://schemas.microsoft.com/office/drawing/2014/main" id="{0AB9014A-A7E7-F4EF-FB1C-BDF2881E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"/>
            <a:ext cx="11430000" cy="1333499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Task 2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“Tu</a:t>
            </a:r>
            <a:r>
              <a:rPr lang="en-US" dirty="0">
                <a:latin typeface="Baskerville Old Face" panose="02020602080505020303" pitchFamily="18" charset="77"/>
                <a:cs typeface="Calibri Light"/>
              </a:rPr>
              <a:t>ple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s”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E2BF8-EC5A-635E-6FCC-9EF1880E5012}"/>
              </a:ext>
            </a:extLst>
          </p:cNvPr>
          <p:cNvSpPr txBox="1"/>
          <p:nvPr/>
        </p:nvSpPr>
        <p:spPr>
          <a:xfrm>
            <a:off x="1510030" y="1471682"/>
            <a:ext cx="95910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Example 1:</a:t>
            </a: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You are given 2 numbers swap them using tuples:</a:t>
            </a:r>
          </a:p>
          <a:p>
            <a:endParaRPr lang="en-US" sz="2800" dirty="0">
              <a:solidFill>
                <a:schemeClr val="accent3"/>
              </a:solidFill>
              <a:latin typeface="Baskerville Old Face" panose="02020602080505020303" pitchFamily="18" charset="77"/>
              <a:cs typeface="Calibri Light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E9AD0-8CAA-5641-23EE-EAA459554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2502" r="11797" b="21458"/>
          <a:stretch/>
        </p:blipFill>
        <p:spPr>
          <a:xfrm>
            <a:off x="2217134" y="2020559"/>
            <a:ext cx="7757731" cy="3589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733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76">
            <a:extLst>
              <a:ext uri="{FF2B5EF4-FFF2-40B4-BE49-F238E27FC236}">
                <a16:creationId xmlns:a16="http://schemas.microsoft.com/office/drawing/2014/main" id="{0AB9014A-A7E7-F4EF-FB1C-BDF2881E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"/>
            <a:ext cx="11430000" cy="1333499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Task 3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“Tu</a:t>
            </a:r>
            <a:r>
              <a:rPr lang="en-US" dirty="0">
                <a:latin typeface="Baskerville Old Face" panose="02020602080505020303" pitchFamily="18" charset="77"/>
                <a:cs typeface="Calibri Light"/>
              </a:rPr>
              <a:t>ple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s”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E2BF8-EC5A-635E-6FCC-9EF1880E5012}"/>
              </a:ext>
            </a:extLst>
          </p:cNvPr>
          <p:cNvSpPr txBox="1"/>
          <p:nvPr/>
        </p:nvSpPr>
        <p:spPr>
          <a:xfrm>
            <a:off x="833755" y="1333500"/>
            <a:ext cx="95910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Example 2:</a:t>
            </a: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   </a:t>
            </a:r>
            <a:r>
              <a:rPr lang="en-US" sz="2800" u="sng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“Return more than one value from a function”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You will be given two variables x and y, return: </a:t>
            </a:r>
          </a:p>
          <a:p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    1) quotient</a:t>
            </a:r>
          </a:p>
          <a:p>
            <a:r>
              <a:rPr lang="en-US" sz="2800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     2) remainder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0AE29-C207-4260-7B19-E92094C35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2223" r="14495" b="24023"/>
          <a:stretch/>
        </p:blipFill>
        <p:spPr>
          <a:xfrm>
            <a:off x="3343681" y="2359057"/>
            <a:ext cx="7318834" cy="3382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931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93772"/>
            <a:ext cx="114300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Some l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ist</a:t>
            </a:r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912368" y="850997"/>
            <a:ext cx="3220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append( x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extend(list)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4080989" y="719298"/>
            <a:ext cx="3220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del( L [index]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remove(value)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B743E-D77C-65F0-B958-A8939692F749}"/>
              </a:ext>
            </a:extLst>
          </p:cNvPr>
          <p:cNvSpPr txBox="1"/>
          <p:nvPr/>
        </p:nvSpPr>
        <p:spPr>
          <a:xfrm>
            <a:off x="7492788" y="706843"/>
            <a:ext cx="37041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pop(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CF8674-7D95-C896-7F44-6FC6E40F32A4}"/>
              </a:ext>
            </a:extLst>
          </p:cNvPr>
          <p:cNvCxnSpPr>
            <a:cxnSpLocks/>
          </p:cNvCxnSpPr>
          <p:nvPr/>
        </p:nvCxnSpPr>
        <p:spPr>
          <a:xfrm>
            <a:off x="3973724" y="1005937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A8AD3-9FD6-ADF9-7050-8D4734827144}"/>
              </a:ext>
            </a:extLst>
          </p:cNvPr>
          <p:cNvCxnSpPr>
            <a:cxnSpLocks/>
          </p:cNvCxnSpPr>
          <p:nvPr/>
        </p:nvCxnSpPr>
        <p:spPr>
          <a:xfrm>
            <a:off x="7399631" y="1046238"/>
            <a:ext cx="16956" cy="268357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AB91F9-E48B-CC19-0A2F-434D64B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91" y="1167883"/>
            <a:ext cx="1654960" cy="79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5B4323-B57C-5EBB-2489-54321B9D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54" y="2026835"/>
            <a:ext cx="1155022" cy="255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7B0280-FB82-EA5C-E919-0FF890906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4" t="27760" r="62832" b="63048"/>
          <a:stretch/>
        </p:blipFill>
        <p:spPr>
          <a:xfrm>
            <a:off x="1283785" y="4236990"/>
            <a:ext cx="1834517" cy="69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35A1BA-1974-8EB0-CB5F-29F827858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522" y="5066864"/>
            <a:ext cx="1775409" cy="295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118D7-B756-A2AB-1857-52C075D27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72" t="27019" r="62754" b="62844"/>
          <a:stretch/>
        </p:blipFill>
        <p:spPr>
          <a:xfrm>
            <a:off x="1283786" y="2362136"/>
            <a:ext cx="1941781" cy="8156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7F2BB0-87BE-F6AE-092B-F0E0C2927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85" t="41279" r="67670" b="55566"/>
          <a:stretch/>
        </p:blipFill>
        <p:spPr>
          <a:xfrm>
            <a:off x="1975905" y="3372151"/>
            <a:ext cx="1931056" cy="275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29CB9F-791E-6FCA-45A5-FC8A80D5EA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16" t="27760" r="64375" b="62844"/>
          <a:stretch/>
        </p:blipFill>
        <p:spPr>
          <a:xfrm>
            <a:off x="4481451" y="1155136"/>
            <a:ext cx="1701835" cy="7427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BCE904-4E39-F300-0218-2F82F93971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85" t="41279" r="75674" b="55952"/>
          <a:stretch/>
        </p:blipFill>
        <p:spPr>
          <a:xfrm>
            <a:off x="5198133" y="1947071"/>
            <a:ext cx="738188" cy="2589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1EBCF52-9129-039D-6A1C-2D0C13C141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72" t="28084" r="50266" b="63071"/>
          <a:stretch/>
        </p:blipFill>
        <p:spPr>
          <a:xfrm>
            <a:off x="4095621" y="2699831"/>
            <a:ext cx="3201033" cy="611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DD8904-F29A-6789-3552-B56DE3C830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85" t="41268" r="72706" b="56162"/>
          <a:stretch/>
        </p:blipFill>
        <p:spPr>
          <a:xfrm>
            <a:off x="5196625" y="3542884"/>
            <a:ext cx="1184481" cy="2311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A27B51-567F-BCA9-5536-989ABBB151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516" t="23922" r="57123" b="63071"/>
          <a:stretch/>
        </p:blipFill>
        <p:spPr>
          <a:xfrm>
            <a:off x="7833077" y="1118769"/>
            <a:ext cx="2360562" cy="8920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2B908D-E49C-7A78-98F1-DBCE991A0E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161" t="41268" r="67611" b="52740"/>
          <a:stretch/>
        </p:blipFill>
        <p:spPr>
          <a:xfrm>
            <a:off x="8654566" y="2031574"/>
            <a:ext cx="1815764" cy="5004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F758E83-25FF-FBEF-8F89-7AB168A08C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672" t="22233" r="41484" b="65700"/>
          <a:stretch/>
        </p:blipFill>
        <p:spPr>
          <a:xfrm>
            <a:off x="7492788" y="2580255"/>
            <a:ext cx="4248150" cy="8275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DEA9DE-B684-ED43-CB5B-19F09B9E3D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35" t="38218" r="67407" b="55952"/>
          <a:stretch/>
        </p:blipFill>
        <p:spPr>
          <a:xfrm>
            <a:off x="8648994" y="3490108"/>
            <a:ext cx="1879964" cy="49885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5B923E0-88B5-17B6-8956-7A6D2BB4B55A}"/>
              </a:ext>
            </a:extLst>
          </p:cNvPr>
          <p:cNvSpPr txBox="1"/>
          <p:nvPr/>
        </p:nvSpPr>
        <p:spPr>
          <a:xfrm>
            <a:off x="4195867" y="4005970"/>
            <a:ext cx="3220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sorted(L)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101DB30-4871-3596-3029-BFECAC33F3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078" t="22509" r="46773" b="55473"/>
          <a:stretch/>
        </p:blipFill>
        <p:spPr>
          <a:xfrm>
            <a:off x="4327881" y="4410160"/>
            <a:ext cx="3130085" cy="1169421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8EFC275-168D-911B-24B8-A84223E7972B}"/>
              </a:ext>
            </a:extLst>
          </p:cNvPr>
          <p:cNvSpPr/>
          <p:nvPr/>
        </p:nvSpPr>
        <p:spPr>
          <a:xfrm>
            <a:off x="1697463" y="334023"/>
            <a:ext cx="1114425" cy="547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. append( x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extend(list)</a:t>
            </a:r>
            <a:endParaRPr lang="en-US" sz="11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B925FF0-F78D-24D3-FD79-889B2FF5F720}"/>
              </a:ext>
            </a:extLst>
          </p:cNvPr>
          <p:cNvSpPr/>
          <p:nvPr/>
        </p:nvSpPr>
        <p:spPr>
          <a:xfrm>
            <a:off x="6222325" y="70456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del( L[index]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remove(value)</a:t>
            </a:r>
            <a:endParaRPr lang="en-US" sz="11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14E7F0C-8BF4-AD59-B690-10B4A08671ED}"/>
              </a:ext>
            </a:extLst>
          </p:cNvPr>
          <p:cNvSpPr/>
          <p:nvPr/>
        </p:nvSpPr>
        <p:spPr>
          <a:xfrm>
            <a:off x="9634124" y="34075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. pop (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pop(index)</a:t>
            </a:r>
            <a:endParaRPr lang="en-US" sz="11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FCCDD4-761A-5C82-3D52-1B74EC44268C}"/>
              </a:ext>
            </a:extLst>
          </p:cNvPr>
          <p:cNvSpPr/>
          <p:nvPr/>
        </p:nvSpPr>
        <p:spPr>
          <a:xfrm>
            <a:off x="6751927" y="3940030"/>
            <a:ext cx="1270463" cy="656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sorted ( )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 . sort ( )</a:t>
            </a:r>
            <a:endParaRPr 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225539-FFB7-4073-A122-2354BBF7D1AE}"/>
              </a:ext>
            </a:extLst>
          </p:cNvPr>
          <p:cNvSpPr txBox="1"/>
          <p:nvPr/>
        </p:nvSpPr>
        <p:spPr>
          <a:xfrm>
            <a:off x="8022390" y="4052324"/>
            <a:ext cx="2473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.sort ( 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3544C33-E85E-9854-F91C-260BDA55FF3D}"/>
              </a:ext>
            </a:extLst>
          </p:cNvPr>
          <p:cNvSpPr txBox="1"/>
          <p:nvPr/>
        </p:nvSpPr>
        <p:spPr>
          <a:xfrm>
            <a:off x="9344864" y="4027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. reverse ( )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EA84772-8BB2-1805-D7F9-952D3DE5579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500" t="21950" r="55514" b="53507"/>
          <a:stretch/>
        </p:blipFill>
        <p:spPr>
          <a:xfrm>
            <a:off x="8132645" y="4421656"/>
            <a:ext cx="2924342" cy="16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"/>
            <a:ext cx="11430000" cy="1026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Strings &amp; </a:t>
            </a:r>
            <a:r>
              <a:rPr lang="en-US" dirty="0"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Lists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 &amp; Lists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8D504-E450-F393-9865-71E56B84AEE0}"/>
              </a:ext>
            </a:extLst>
          </p:cNvPr>
          <p:cNvSpPr txBox="1"/>
          <p:nvPr/>
        </p:nvSpPr>
        <p:spPr>
          <a:xfrm>
            <a:off x="924778" y="1764363"/>
            <a:ext cx="43764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</a:rPr>
              <a:t>String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List</a:t>
            </a:r>
          </a:p>
          <a:p>
            <a:pPr algn="l"/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S = “show how to split and join”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1)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2)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4A3D6-F78F-CD96-B3A2-A0BE0C5325AA}"/>
              </a:ext>
            </a:extLst>
          </p:cNvPr>
          <p:cNvSpPr txBox="1"/>
          <p:nvPr/>
        </p:nvSpPr>
        <p:spPr>
          <a:xfrm>
            <a:off x="6383441" y="1764363"/>
            <a:ext cx="4376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</a:rPr>
              <a:t>List </a:t>
            </a:r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 String</a:t>
            </a:r>
          </a:p>
          <a:p>
            <a:pPr algn="l"/>
            <a:r>
              <a:rPr lang="en-US" dirty="0">
                <a:solidFill>
                  <a:srgbClr val="7F867A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L = [‘show’, ‘how’, ‘to’, ‘split’, ‘and’, ‘join’]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1)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algn="l"/>
            <a:endParaRPr lang="en-US" u="sng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FE644-0827-EA04-9DC6-A70147EE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5854" r="41797" b="54722"/>
          <a:stretch/>
        </p:blipFill>
        <p:spPr>
          <a:xfrm>
            <a:off x="1174224" y="3492603"/>
            <a:ext cx="4657725" cy="6463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809D4C-49E3-AD85-26D5-19466B4B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6" t="22361" r="52606" b="68970"/>
          <a:stretch/>
        </p:blipFill>
        <p:spPr>
          <a:xfrm>
            <a:off x="1432139" y="4264433"/>
            <a:ext cx="3209657" cy="655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C4F61-FB75-0F4C-FC8C-2479A8C75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4" t="35416" r="46953" b="60408"/>
          <a:stretch/>
        </p:blipFill>
        <p:spPr>
          <a:xfrm>
            <a:off x="1238518" y="5457682"/>
            <a:ext cx="4048125" cy="2863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E63784-5195-CD86-32BD-4E1B7D867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3" t="22068" r="52175" b="68376"/>
          <a:stretch/>
        </p:blipFill>
        <p:spPr>
          <a:xfrm>
            <a:off x="1432139" y="2472765"/>
            <a:ext cx="2911261" cy="6463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5B4250-A9D9-A5F1-5F46-7A5AFFE8A4CE}"/>
              </a:ext>
            </a:extLst>
          </p:cNvPr>
          <p:cNvSpPr txBox="1"/>
          <p:nvPr/>
        </p:nvSpPr>
        <p:spPr>
          <a:xfrm>
            <a:off x="1708364" y="1082281"/>
            <a:ext cx="9950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S = “show how to split and join”                  L = [‘show’, ‘how’, ‘to’, ‘split’, ‘and’, ‘join’]</a:t>
            </a:r>
          </a:p>
          <a:p>
            <a:pPr algn="l"/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94BE0F-150B-7611-A5C5-84E1A478A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79" y="1042286"/>
            <a:ext cx="964221" cy="96422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57D963F-C385-7F06-369D-9F05C19B7E02}"/>
              </a:ext>
            </a:extLst>
          </p:cNvPr>
          <p:cNvSpPr/>
          <p:nvPr/>
        </p:nvSpPr>
        <p:spPr>
          <a:xfrm>
            <a:off x="2879198" y="957200"/>
            <a:ext cx="1247775" cy="413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9C5E295-75E8-D3B3-085C-8B42DE9F17E2}"/>
              </a:ext>
            </a:extLst>
          </p:cNvPr>
          <p:cNvSpPr/>
          <p:nvPr/>
        </p:nvSpPr>
        <p:spPr>
          <a:xfrm>
            <a:off x="7076760" y="888303"/>
            <a:ext cx="964221" cy="413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Lists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11182B-9540-7136-D20F-276D5ECBCD99}"/>
              </a:ext>
            </a:extLst>
          </p:cNvPr>
          <p:cNvSpPr/>
          <p:nvPr/>
        </p:nvSpPr>
        <p:spPr>
          <a:xfrm>
            <a:off x="1708364" y="842449"/>
            <a:ext cx="8330986" cy="921914"/>
          </a:xfrm>
          <a:prstGeom prst="roundRect">
            <a:avLst/>
          </a:prstGeom>
          <a:noFill/>
          <a:ln>
            <a:solidFill>
              <a:srgbClr val="4F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8EEDC9-A202-83A4-891C-9D96850D4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5" t="22041" r="39610" b="68534"/>
          <a:stretch/>
        </p:blipFill>
        <p:spPr>
          <a:xfrm>
            <a:off x="6746177" y="2593742"/>
            <a:ext cx="4521045" cy="6517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83C55C-D862-D7F9-73EA-02CB3D106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22" t="35673" r="60214" b="60809"/>
          <a:stretch/>
        </p:blipFill>
        <p:spPr>
          <a:xfrm>
            <a:off x="7499191" y="3478491"/>
            <a:ext cx="3037525" cy="3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8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Assignment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7959-7D1F-FBB7-5094-077151794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526616656"/>
              </p:ext>
            </p:extLst>
          </p:nvPr>
        </p:nvGraphicFramePr>
        <p:xfrm>
          <a:off x="3832225" y="2665782"/>
          <a:ext cx="5921375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070887-F846-B7D7-251E-D8DF81F7B365}"/>
              </a:ext>
            </a:extLst>
          </p:cNvPr>
          <p:cNvSpPr/>
          <p:nvPr/>
        </p:nvSpPr>
        <p:spPr>
          <a:xfrm>
            <a:off x="1354181" y="2754840"/>
            <a:ext cx="2838997" cy="9825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Q &amp; 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7959-7D1F-FBB7-5094-077151794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70887-F846-B7D7-251E-D8DF81F7B365}"/>
              </a:ext>
            </a:extLst>
          </p:cNvPr>
          <p:cNvSpPr/>
          <p:nvPr/>
        </p:nvSpPr>
        <p:spPr>
          <a:xfrm>
            <a:off x="1354181" y="2754840"/>
            <a:ext cx="2838997" cy="9825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8BBC13-6F70-9223-A0F8-1132A3B2C44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What is the difference between …?                          Output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4DACF-5155-F7A5-A2AE-E2049061D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77"/>
          <a:stretch/>
        </p:blipFill>
        <p:spPr>
          <a:xfrm>
            <a:off x="765074" y="3246120"/>
            <a:ext cx="6238670" cy="232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C3743-E38B-D726-A7E3-C3A9806F8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62" r="46615"/>
          <a:stretch/>
        </p:blipFill>
        <p:spPr>
          <a:xfrm>
            <a:off x="7817849" y="3298344"/>
            <a:ext cx="3481301" cy="2219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639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1225296"/>
            <a:ext cx="3749040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F8057EB-B46F-CDE3-FC1F-E906D99458A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18723517"/>
              </p:ext>
            </p:extLst>
          </p:nvPr>
        </p:nvGraphicFramePr>
        <p:xfrm>
          <a:off x="7547491" y="2551176"/>
          <a:ext cx="2845395" cy="33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418" y="4709160"/>
            <a:ext cx="9884664" cy="457200"/>
          </a:xfrm>
        </p:spPr>
        <p:txBody>
          <a:bodyPr/>
          <a:lstStyle/>
          <a:p>
            <a:r>
              <a:rPr lang="en-US" dirty="0"/>
              <a:t>Wednesday 26/10/2022</a:t>
            </a:r>
          </a:p>
        </p:txBody>
      </p:sp>
    </p:spTree>
    <p:extLst>
      <p:ext uri="{BB962C8B-B14F-4D97-AF65-F5344CB8AC3E}">
        <p14:creationId xmlns:p14="http://schemas.microsoft.com/office/powerpoint/2010/main" val="371763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775" y="2011680"/>
            <a:ext cx="3485769" cy="2843784"/>
          </a:xfrm>
        </p:spPr>
        <p:txBody>
          <a:bodyPr/>
          <a:lstStyle/>
          <a:p>
            <a:r>
              <a:rPr lang="en-US" dirty="0"/>
              <a:t>       </a:t>
            </a:r>
            <a:r>
              <a:rPr lang="en-US" dirty="0" err="1"/>
              <a:t>Naryman</a:t>
            </a:r>
            <a:r>
              <a:rPr lang="en-US" dirty="0"/>
              <a:t> Ahmed​</a:t>
            </a:r>
          </a:p>
          <a:p>
            <a:r>
              <a:rPr lang="en-US" dirty="0"/>
              <a:t>narymanahmed@gmail.com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2200910"/>
            <a:ext cx="8695944" cy="1325880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1710"/>
            <a:ext cx="8695944" cy="1325880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1958021"/>
            <a:ext cx="8596884" cy="3395029"/>
          </a:xfrm>
          <a:noFill/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 string in python is a </a:t>
            </a:r>
            <a:r>
              <a:rPr lang="en-US" u="sng" dirty="0">
                <a:latin typeface="Gill Sans MT" panose="020B0502020104020203" pitchFamily="34" charset="0"/>
              </a:rPr>
              <a:t>sequence of characters</a:t>
            </a:r>
            <a:r>
              <a:rPr lang="en-US" dirty="0">
                <a:latin typeface="Gill Sans MT" panose="020B0502020104020203" pitchFamily="34" charset="0"/>
              </a:rPr>
              <a:t>.        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 can be considered as an array or a list of characters.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 can be a </a:t>
            </a:r>
            <a:r>
              <a:rPr lang="en-US" u="sng" dirty="0">
                <a:latin typeface="Gill Sans MT" panose="020B0502020104020203" pitchFamily="34" charset="0"/>
              </a:rPr>
              <a:t>word</a:t>
            </a:r>
            <a:r>
              <a:rPr lang="en-US" dirty="0">
                <a:latin typeface="Gill Sans MT" panose="020B0502020104020203" pitchFamily="34" charset="0"/>
              </a:rPr>
              <a:t> or a </a:t>
            </a:r>
            <a:r>
              <a:rPr lang="en-US" u="sng" dirty="0">
                <a:latin typeface="Gill Sans MT" panose="020B0502020104020203" pitchFamily="34" charset="0"/>
              </a:rPr>
              <a:t>phrase</a:t>
            </a:r>
            <a:r>
              <a:rPr lang="en-US" dirty="0">
                <a:latin typeface="Gill Sans MT" panose="020B0502020104020203" pitchFamily="34" charset="0"/>
              </a:rPr>
              <a:t> (it can include spaces).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u="sng" dirty="0">
                <a:latin typeface="Gill Sans MT" panose="020B0502020104020203" pitchFamily="34" charset="0"/>
              </a:rPr>
              <a:t>Quotes:</a:t>
            </a: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1) Single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print( ‘ Hello World ’ )</a:t>
            </a: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2) Double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print( “ Hello World ” )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3) Triple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‘’’Multiple                                  “”” Multiple             # single line comment</a:t>
            </a: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          line               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</a:t>
            </a:r>
            <a:r>
              <a:rPr lang="en-US" dirty="0" err="1">
                <a:latin typeface="Gill Sans MT" panose="020B0502020104020203" pitchFamily="34" charset="0"/>
                <a:sym typeface="Wingdings" panose="05000000000000000000" pitchFamily="2" charset="2"/>
              </a:rPr>
              <a:t>line</a:t>
            </a:r>
            <a:endParaRPr lang="en-US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            comment ‘’’                                 comment “””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B31E72-5070-5F37-982E-5DC8A1329A44}"/>
              </a:ext>
            </a:extLst>
          </p:cNvPr>
          <p:cNvSpPr/>
          <p:nvPr/>
        </p:nvSpPr>
        <p:spPr>
          <a:xfrm>
            <a:off x="8184261" y="2176145"/>
            <a:ext cx="166497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3"/>
                </a:solidFill>
                <a:latin typeface="Gill Sans MT" panose="020B0502020104020203" pitchFamily="34" charset="0"/>
              </a:rPr>
              <a:t>H   e   l   </a:t>
            </a:r>
            <a:r>
              <a:rPr lang="en-US" sz="1900" dirty="0" err="1">
                <a:solidFill>
                  <a:schemeClr val="accent3"/>
                </a:solidFill>
                <a:latin typeface="Gill Sans MT" panose="020B0502020104020203" pitchFamily="34" charset="0"/>
              </a:rPr>
              <a:t>l</a:t>
            </a:r>
            <a:r>
              <a:rPr lang="en-US" sz="1900" dirty="0">
                <a:solidFill>
                  <a:schemeClr val="accent3"/>
                </a:solidFill>
                <a:latin typeface="Gill Sans MT" panose="020B0502020104020203" pitchFamily="34" charset="0"/>
              </a:rPr>
              <a:t>   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A1D32-0304-A7DC-6013-E025728661A7}"/>
              </a:ext>
            </a:extLst>
          </p:cNvPr>
          <p:cNvCxnSpPr>
            <a:cxnSpLocks/>
          </p:cNvCxnSpPr>
          <p:nvPr/>
        </p:nvCxnSpPr>
        <p:spPr>
          <a:xfrm>
            <a:off x="8620125" y="2176145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C8D43-184A-227E-A632-2EC156580340}"/>
              </a:ext>
            </a:extLst>
          </p:cNvPr>
          <p:cNvCxnSpPr>
            <a:cxnSpLocks/>
          </p:cNvCxnSpPr>
          <p:nvPr/>
        </p:nvCxnSpPr>
        <p:spPr>
          <a:xfrm>
            <a:off x="8927465" y="2176145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6F8082-931C-917D-63F3-B845D521CC34}"/>
              </a:ext>
            </a:extLst>
          </p:cNvPr>
          <p:cNvCxnSpPr>
            <a:cxnSpLocks/>
          </p:cNvCxnSpPr>
          <p:nvPr/>
        </p:nvCxnSpPr>
        <p:spPr>
          <a:xfrm>
            <a:off x="9174226" y="2176144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918AD7-7773-7321-3566-5520700E64E0}"/>
              </a:ext>
            </a:extLst>
          </p:cNvPr>
          <p:cNvCxnSpPr>
            <a:cxnSpLocks/>
          </p:cNvCxnSpPr>
          <p:nvPr/>
        </p:nvCxnSpPr>
        <p:spPr>
          <a:xfrm>
            <a:off x="9433560" y="2176144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5F5F85-6E84-BD8C-E87E-3582E4521687}"/>
              </a:ext>
            </a:extLst>
          </p:cNvPr>
          <p:cNvSpPr/>
          <p:nvPr/>
        </p:nvSpPr>
        <p:spPr>
          <a:xfrm>
            <a:off x="5730240" y="4399280"/>
            <a:ext cx="579120" cy="396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3E73CF5-6CDE-853E-50A6-B306BFE76ACF}"/>
                  </a:ext>
                </a:extLst>
              </p:cNvPr>
              <p:cNvSpPr/>
              <p:nvPr/>
            </p:nvSpPr>
            <p:spPr>
              <a:xfrm>
                <a:off x="6718048" y="3319937"/>
                <a:ext cx="1902078" cy="5664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‘Hello’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 “Hello”</a:t>
                </a: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3E73CF5-6CDE-853E-50A6-B306BFE7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048" y="3319937"/>
                <a:ext cx="1902078" cy="5664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8DC815-CF7D-26B9-0FF6-245159D66B95}"/>
              </a:ext>
            </a:extLst>
          </p:cNvPr>
          <p:cNvCxnSpPr/>
          <p:nvPr/>
        </p:nvCxnSpPr>
        <p:spPr>
          <a:xfrm>
            <a:off x="8371840" y="4165600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Escape characters</a:t>
            </a:r>
            <a:b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</a:br>
            <a:r>
              <a:rPr lang="en-US" sz="3200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( \’ , \” , \\ , \n , \t )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780AF2-0C98-836A-96E2-AC6D44837C9E}"/>
                  </a:ext>
                </a:extLst>
              </p:cNvPr>
              <p:cNvSpPr txBox="1"/>
              <p:nvPr/>
            </p:nvSpPr>
            <p:spPr>
              <a:xfrm>
                <a:off x="1227328" y="3805307"/>
                <a:ext cx="9591040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0"/>
                  </a:rPr>
                  <a:t>     </a:t>
                </a:r>
                <a:r>
                  <a:rPr lang="en-US" u="sng" dirty="0">
                    <a:latin typeface="Gill Sans MT" panose="020B0502020104020203" pitchFamily="34" charset="0"/>
                  </a:rPr>
                  <a:t>Example: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print ( “ She said: “ Let me help you” ” )          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200" b="0" dirty="0">
                  <a:solidFill>
                    <a:srgbClr val="CC3300"/>
                  </a:solidFill>
                  <a:latin typeface="Gill Sans MT" panose="020B0502020104020203" pitchFamily="34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algn="l"/>
                <a:r>
                  <a:rPr lang="en-US" dirty="0">
                    <a:latin typeface="Gill Sans MT" panose="020B0502020104020203" pitchFamily="34" charset="0"/>
                  </a:rPr>
                  <a:t>     print ( “She said: \“ Let me help you\” “ )           </a:t>
                </a:r>
              </a:p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780AF2-0C98-836A-96E2-AC6D4483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28" y="3805307"/>
                <a:ext cx="9591040" cy="1969770"/>
              </a:xfrm>
              <a:prstGeom prst="rect">
                <a:avLst/>
              </a:prstGeom>
              <a:blipFill>
                <a:blip r:embed="rId2"/>
                <a:stretch>
                  <a:fillRect l="-381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6BB42F65-E7B7-8399-5EE1-C512AD9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60" y="4790192"/>
            <a:ext cx="548640" cy="548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7597648" y="4141182"/>
            <a:ext cx="322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Output</a:t>
            </a:r>
          </a:p>
          <a:p>
            <a:pPr algn="ctr"/>
            <a:endParaRPr lang="en-US" b="1" u="sng" dirty="0"/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She said: “ Let me help you”</a:t>
            </a:r>
            <a:endParaRPr lang="en-US" b="1" u="sng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A31B441-6293-38BE-A79B-5E8CECED799F}"/>
              </a:ext>
            </a:extLst>
          </p:cNvPr>
          <p:cNvSpPr/>
          <p:nvPr/>
        </p:nvSpPr>
        <p:spPr>
          <a:xfrm>
            <a:off x="4119880" y="1401986"/>
            <a:ext cx="3952240" cy="2448560"/>
          </a:xfrm>
          <a:prstGeom prst="roundRect">
            <a:avLst/>
          </a:prstGeom>
          <a:solidFill>
            <a:srgbClr val="A9D7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\’ 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Single quotes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\”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Double quotes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\n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newline</a:t>
            </a: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\t        </a:t>
            </a:r>
            <a:r>
              <a:rPr lang="en-US" dirty="0">
                <a:latin typeface="Gill Sans MT" panose="020B0502020104020203" pitchFamily="34" charset="0"/>
                <a:sym typeface="Wingdings" panose="05000000000000000000" pitchFamily="2" charset="2"/>
              </a:rPr>
              <a:t>       Tab ( 4 to 5 spaces)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5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Indexing and Slicing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1148080" y="1061205"/>
            <a:ext cx="4490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     </a:t>
            </a:r>
            <a:r>
              <a:rPr lang="en-US" u="sng" dirty="0">
                <a:latin typeface="Gill Sans MT" panose="020B0502020104020203" pitchFamily="34" charset="0"/>
              </a:rPr>
              <a:t>Indexing</a:t>
            </a:r>
            <a:r>
              <a:rPr lang="en-US" dirty="0">
                <a:latin typeface="Gill Sans MT" panose="020B0502020104020203" pitchFamily="34" charset="0"/>
              </a:rPr>
              <a:t>:       Let : x =  ‘Hello’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It’s used to access a single </a:t>
            </a:r>
            <a:r>
              <a:rPr lang="en-US" u="sng" dirty="0">
                <a:latin typeface="Gill Sans MT" panose="020B0502020104020203" pitchFamily="34" charset="0"/>
              </a:rPr>
              <a:t>character</a:t>
            </a:r>
            <a:r>
              <a:rPr lang="en-US" dirty="0">
                <a:latin typeface="Gill Sans MT" panose="020B0502020104020203" pitchFamily="34" charset="0"/>
              </a:rPr>
              <a:t>. </a:t>
            </a:r>
          </a:p>
          <a:p>
            <a:endParaRPr lang="en-US" u="sng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0    1   2   3   4  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</a:rPr>
              <a:t>.         </a:t>
            </a:r>
            <a:r>
              <a:rPr lang="en-US" dirty="0">
                <a:latin typeface="Gill Sans MT" panose="020B0502020104020203" pitchFamily="34" charset="0"/>
              </a:rPr>
              <a:t>-5  -4  -3  -2  -1</a:t>
            </a:r>
          </a:p>
          <a:p>
            <a:endParaRPr lang="en-US" u="sng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             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r>
              <a:rPr lang="en-US" dirty="0">
                <a:latin typeface="Gill Sans MT" panose="020B0502020104020203" pitchFamily="34" charset="0"/>
              </a:rPr>
              <a:t>    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endParaRPr lang="en-US" u="sng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        </a:t>
            </a: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     print ( x[0] )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</a:rPr>
              <a:t>                   &gt;&gt; H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6177281" y="1061205"/>
            <a:ext cx="52425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Slicing:</a:t>
            </a:r>
            <a:r>
              <a:rPr lang="en-US" b="1" dirty="0"/>
              <a:t>       </a:t>
            </a:r>
            <a:r>
              <a:rPr lang="en-US" dirty="0">
                <a:latin typeface="Gill Sans MT" panose="020B0502020104020203" pitchFamily="34" charset="0"/>
              </a:rPr>
              <a:t>Let : x =  ‘Hello’       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It’s used to access a single </a:t>
            </a:r>
            <a:r>
              <a:rPr lang="en-US" u="sng" dirty="0">
                <a:latin typeface="Gill Sans MT" panose="020B0502020104020203" pitchFamily="34" charset="0"/>
              </a:rPr>
              <a:t>character</a:t>
            </a:r>
            <a:r>
              <a:rPr lang="en-US" dirty="0">
                <a:latin typeface="Gill Sans MT" panose="020B0502020104020203" pitchFamily="34" charset="0"/>
              </a:rPr>
              <a:t> or a </a:t>
            </a:r>
            <a:r>
              <a:rPr lang="en-US" u="sng" dirty="0">
                <a:latin typeface="Gill Sans MT" panose="020B0502020104020203" pitchFamily="34" charset="0"/>
              </a:rPr>
              <a:t>substring</a:t>
            </a:r>
            <a:r>
              <a:rPr lang="en-US" dirty="0">
                <a:latin typeface="Gill Sans MT" panose="020B05020201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      0    1   2   3   4  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</a:rPr>
              <a:t>.          </a:t>
            </a:r>
            <a:r>
              <a:rPr lang="en-US" dirty="0">
                <a:latin typeface="Gill Sans MT" panose="020B0502020104020203" pitchFamily="34" charset="0"/>
              </a:rPr>
              <a:t>-5  -4  -3  -2 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/>
              <a:t> </a:t>
            </a:r>
            <a:endParaRPr lang="en-US" b="1" u="sng" dirty="0"/>
          </a:p>
          <a:p>
            <a:pPr algn="l"/>
            <a:r>
              <a:rPr lang="en-US" sz="1500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sz="1500" dirty="0">
                <a:solidFill>
                  <a:srgbClr val="FF0000"/>
                </a:solidFill>
                <a:latin typeface="Gill Sans MT" panose="020B0502020104020203" pitchFamily="34" charset="0"/>
              </a:rPr>
              <a:t>:  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1)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baseline="30000" dirty="0">
                <a:latin typeface="Gill Sans MT" panose="020B0502020104020203" pitchFamily="34" charset="0"/>
              </a:rPr>
              <a:t>st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: </a:t>
            </a:r>
            <a:r>
              <a:rPr lang="en-US" sz="1500" dirty="0">
                <a:latin typeface="Gill Sans MT" panose="020B0502020104020203" pitchFamily="34" charset="0"/>
              </a:rPr>
              <a:t>2</a:t>
            </a:r>
            <a:r>
              <a:rPr lang="en-US" sz="1500" baseline="30000" dirty="0">
                <a:latin typeface="Gill Sans MT" panose="020B0502020104020203" pitchFamily="34" charset="0"/>
              </a:rPr>
              <a:t>nd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-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] )            </a:t>
            </a:r>
            <a:r>
              <a:rPr lang="en-US" sz="1500" dirty="0">
                <a:latin typeface="Gill Sans MT" panose="020B0502020104020203" pitchFamily="34" charset="0"/>
              </a:rPr>
              <a:t>2)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: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[ 2: 4 ] )                                           &gt;&gt; Hello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&gt;&gt; </a:t>
            </a:r>
            <a:r>
              <a:rPr lang="en-US" sz="1500" dirty="0" err="1">
                <a:latin typeface="Gill Sans MT" panose="020B0502020104020203" pitchFamily="34" charset="0"/>
              </a:rPr>
              <a:t>ll</a:t>
            </a:r>
            <a:r>
              <a:rPr lang="en-US" sz="1500" dirty="0">
                <a:latin typeface="Gill Sans MT" panose="020B0502020104020203" pitchFamily="34" charset="0"/>
              </a:rPr>
              <a:t>                                                            # print the</a:t>
            </a:r>
          </a:p>
          <a:p>
            <a:pPr algn="l"/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                                                                         </a:t>
            </a:r>
            <a:r>
              <a:rPr lang="en-US" sz="1500" dirty="0">
                <a:latin typeface="Gill Sans MT" panose="020B0502020104020203" pitchFamily="34" charset="0"/>
              </a:rPr>
              <a:t>whole string.</a:t>
            </a:r>
          </a:p>
          <a:p>
            <a:r>
              <a:rPr lang="en-US" sz="1500" dirty="0">
                <a:latin typeface="Gill Sans MT" panose="020B0502020104020203" pitchFamily="34" charset="0"/>
              </a:rPr>
              <a:t>3)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baseline="30000" dirty="0">
                <a:latin typeface="Gill Sans MT" panose="020B0502020104020203" pitchFamily="34" charset="0"/>
              </a:rPr>
              <a:t>st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: 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-3 : ] )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# from a specific index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&gt;&gt; </a:t>
            </a:r>
            <a:r>
              <a:rPr lang="en-US" sz="1500" dirty="0" err="1">
                <a:latin typeface="Gill Sans MT" panose="020B0502020104020203" pitchFamily="34" charset="0"/>
              </a:rPr>
              <a:t>llo</a:t>
            </a:r>
            <a:r>
              <a:rPr lang="en-US" sz="1500" dirty="0">
                <a:latin typeface="Gill Sans MT" panose="020B0502020104020203" pitchFamily="34" charset="0"/>
              </a:rPr>
              <a:t>                   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till the end.</a:t>
            </a:r>
          </a:p>
          <a:p>
            <a:pPr algn="l"/>
            <a:endParaRPr lang="en-US" sz="1500" dirty="0">
              <a:solidFill>
                <a:schemeClr val="tx2">
                  <a:lumMod val="2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1500" dirty="0">
                <a:latin typeface="Gill Sans MT" panose="020B0502020104020203" pitchFamily="34" charset="0"/>
              </a:rPr>
              <a:t>4)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print (x [ : </a:t>
            </a:r>
            <a:r>
              <a:rPr lang="en-US" sz="1500" dirty="0">
                <a:latin typeface="Gill Sans MT" panose="020B0502020104020203" pitchFamily="34" charset="0"/>
              </a:rPr>
              <a:t>2</a:t>
            </a:r>
            <a:r>
              <a:rPr lang="en-US" sz="1500" baseline="30000" dirty="0">
                <a:latin typeface="Gill Sans MT" panose="020B0502020104020203" pitchFamily="34" charset="0"/>
              </a:rPr>
              <a:t>nd</a:t>
            </a:r>
            <a:r>
              <a:rPr lang="en-US" sz="1500" dirty="0">
                <a:latin typeface="Gill Sans MT" panose="020B0502020104020203" pitchFamily="34" charset="0"/>
              </a:rPr>
              <a:t> index 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- </a:t>
            </a:r>
            <a:r>
              <a:rPr lang="en-US" sz="1500" dirty="0">
                <a:latin typeface="Gill Sans MT" panose="020B0502020104020203" pitchFamily="34" charset="0"/>
              </a:rPr>
              <a:t>1</a:t>
            </a:r>
            <a:r>
              <a:rPr lang="en-US" sz="1500" dirty="0">
                <a:solidFill>
                  <a:srgbClr val="0070C0"/>
                </a:solidFill>
                <a:latin typeface="Gill Sans MT" panose="020B0502020104020203" pitchFamily="34" charset="0"/>
              </a:rPr>
              <a:t> ] )</a:t>
            </a:r>
          </a:p>
          <a:p>
            <a:pPr algn="l"/>
            <a:r>
              <a:rPr lang="en-US" sz="1500" dirty="0">
                <a:latin typeface="Gill Sans MT" panose="020B0502020104020203" pitchFamily="34" charset="0"/>
              </a:rPr>
              <a:t>    print ( x [ : 4 ] )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# from the beginning</a:t>
            </a:r>
          </a:p>
          <a:p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    </a:t>
            </a:r>
            <a:r>
              <a:rPr lang="en-US" sz="1500" dirty="0">
                <a:latin typeface="Gill Sans MT" panose="020B0502020104020203" pitchFamily="34" charset="0"/>
              </a:rPr>
              <a:t>&gt;&gt; Hell                               </a:t>
            </a:r>
            <a:r>
              <a:rPr lang="en-US" sz="1500" dirty="0">
                <a:solidFill>
                  <a:schemeClr val="tx2">
                    <a:lumMod val="25000"/>
                  </a:schemeClr>
                </a:solidFill>
                <a:latin typeface="Gill Sans MT" panose="020B0502020104020203" pitchFamily="34" charset="0"/>
              </a:rPr>
              <a:t>till a specific index.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FB35C91B-7913-26BA-CED2-770CF00E8E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841540"/>
                  </p:ext>
                </p:extLst>
              </p:nvPr>
            </p:nvGraphicFramePr>
            <p:xfrm>
              <a:off x="163068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29467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FB35C91B-7913-26BA-CED2-770CF00E8E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841540"/>
                  </p:ext>
                </p:extLst>
              </p:nvPr>
            </p:nvGraphicFramePr>
            <p:xfrm>
              <a:off x="163068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8333" r="-298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108333" r="-2985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204918" r="-2985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310000" r="-298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940" t="-410000" r="-298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D8C3C22-9DE7-8234-7FEA-66AC7C050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943949"/>
                  </p:ext>
                </p:extLst>
              </p:nvPr>
            </p:nvGraphicFramePr>
            <p:xfrm>
              <a:off x="375412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29467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29877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D8C3C22-9DE7-8234-7FEA-66AC7C050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943949"/>
                  </p:ext>
                </p:extLst>
              </p:nvPr>
            </p:nvGraphicFramePr>
            <p:xfrm>
              <a:off x="3754120" y="3148323"/>
              <a:ext cx="131064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840">
                      <a:extLst>
                        <a:ext uri="{9D8B030D-6E8A-4147-A177-3AD203B41FA5}">
                          <a16:colId xmlns:a16="http://schemas.microsoft.com/office/drawing/2014/main" val="371602666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2677678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8333" r="-298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9157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108333" r="-2985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7487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204918" r="-2985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942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 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310000" r="-298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24987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940" t="-410000" r="-298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7617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39D5336-A4C9-3F10-5282-609420C75EC2}"/>
              </a:ext>
            </a:extLst>
          </p:cNvPr>
          <p:cNvSpPr/>
          <p:nvPr/>
        </p:nvSpPr>
        <p:spPr>
          <a:xfrm>
            <a:off x="1463041" y="2526196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83FD0-35AF-44C6-EEF5-497409B1FDAE}"/>
              </a:ext>
            </a:extLst>
          </p:cNvPr>
          <p:cNvSpPr/>
          <p:nvPr/>
        </p:nvSpPr>
        <p:spPr>
          <a:xfrm>
            <a:off x="3556000" y="2509906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E099A7-3AFA-0EE5-F8D9-161848AACE7D}"/>
              </a:ext>
            </a:extLst>
          </p:cNvPr>
          <p:cNvCxnSpPr>
            <a:cxnSpLocks/>
          </p:cNvCxnSpPr>
          <p:nvPr/>
        </p:nvCxnSpPr>
        <p:spPr>
          <a:xfrm>
            <a:off x="184912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D3F405-7628-1E00-674E-B7261E0ECB86}"/>
              </a:ext>
            </a:extLst>
          </p:cNvPr>
          <p:cNvCxnSpPr>
            <a:cxnSpLocks/>
          </p:cNvCxnSpPr>
          <p:nvPr/>
        </p:nvCxnSpPr>
        <p:spPr>
          <a:xfrm>
            <a:off x="215392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3DE4CC-69A3-9078-A4FE-D77E914F9BEE}"/>
              </a:ext>
            </a:extLst>
          </p:cNvPr>
          <p:cNvCxnSpPr>
            <a:cxnSpLocks/>
          </p:cNvCxnSpPr>
          <p:nvPr/>
        </p:nvCxnSpPr>
        <p:spPr>
          <a:xfrm>
            <a:off x="244856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793D9D-86D2-7848-EEF4-3DA4B9BE7558}"/>
              </a:ext>
            </a:extLst>
          </p:cNvPr>
          <p:cNvCxnSpPr>
            <a:cxnSpLocks/>
          </p:cNvCxnSpPr>
          <p:nvPr/>
        </p:nvCxnSpPr>
        <p:spPr>
          <a:xfrm>
            <a:off x="273304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071670-A439-4942-21A1-CD37F4222679}"/>
              </a:ext>
            </a:extLst>
          </p:cNvPr>
          <p:cNvCxnSpPr>
            <a:cxnSpLocks/>
          </p:cNvCxnSpPr>
          <p:nvPr/>
        </p:nvCxnSpPr>
        <p:spPr>
          <a:xfrm>
            <a:off x="399288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BADA13-12FA-CFE5-30E8-764F9483B58A}"/>
              </a:ext>
            </a:extLst>
          </p:cNvPr>
          <p:cNvCxnSpPr>
            <a:cxnSpLocks/>
          </p:cNvCxnSpPr>
          <p:nvPr/>
        </p:nvCxnSpPr>
        <p:spPr>
          <a:xfrm>
            <a:off x="426720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263776-1997-DDBA-EE97-5419B6F8351C}"/>
              </a:ext>
            </a:extLst>
          </p:cNvPr>
          <p:cNvCxnSpPr>
            <a:cxnSpLocks/>
          </p:cNvCxnSpPr>
          <p:nvPr/>
        </p:nvCxnSpPr>
        <p:spPr>
          <a:xfrm>
            <a:off x="4531360" y="2516377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649EA-BA7F-BFE7-A99B-9773CDA47391}"/>
              </a:ext>
            </a:extLst>
          </p:cNvPr>
          <p:cNvCxnSpPr>
            <a:cxnSpLocks/>
          </p:cNvCxnSpPr>
          <p:nvPr/>
        </p:nvCxnSpPr>
        <p:spPr>
          <a:xfrm>
            <a:off x="4866640" y="2526196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A5267D-0C1E-4CD0-CF6E-DCEEC5F2AE0C}"/>
              </a:ext>
            </a:extLst>
          </p:cNvPr>
          <p:cNvCxnSpPr>
            <a:cxnSpLocks/>
          </p:cNvCxnSpPr>
          <p:nvPr/>
        </p:nvCxnSpPr>
        <p:spPr>
          <a:xfrm>
            <a:off x="6014720" y="1061205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F62333C-53F7-2C6B-367B-940C4707386D}"/>
              </a:ext>
            </a:extLst>
          </p:cNvPr>
          <p:cNvSpPr/>
          <p:nvPr/>
        </p:nvSpPr>
        <p:spPr>
          <a:xfrm>
            <a:off x="6492239" y="2463441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7A68CA-3608-C594-19BE-7189C681D0B1}"/>
              </a:ext>
            </a:extLst>
          </p:cNvPr>
          <p:cNvSpPr/>
          <p:nvPr/>
        </p:nvSpPr>
        <p:spPr>
          <a:xfrm>
            <a:off x="8707120" y="2463441"/>
            <a:ext cx="1706880" cy="492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H   e   l    </a:t>
            </a:r>
            <a:r>
              <a:rPr lang="en-US" dirty="0" err="1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    o</a:t>
            </a:r>
          </a:p>
          <a:p>
            <a:pPr algn="ctr"/>
            <a:r>
              <a:rPr lang="en-US" dirty="0"/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62E1BB-9C79-C7E8-5FD9-0E4F618F6A79}"/>
              </a:ext>
            </a:extLst>
          </p:cNvPr>
          <p:cNvCxnSpPr>
            <a:cxnSpLocks/>
          </p:cNvCxnSpPr>
          <p:nvPr/>
        </p:nvCxnSpPr>
        <p:spPr>
          <a:xfrm>
            <a:off x="690880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E63A9-6600-A996-93E7-9E005B1CDEE1}"/>
              </a:ext>
            </a:extLst>
          </p:cNvPr>
          <p:cNvCxnSpPr>
            <a:cxnSpLocks/>
          </p:cNvCxnSpPr>
          <p:nvPr/>
        </p:nvCxnSpPr>
        <p:spPr>
          <a:xfrm>
            <a:off x="720344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7A09AF-5B41-FA78-46F1-A265BD23EB85}"/>
              </a:ext>
            </a:extLst>
          </p:cNvPr>
          <p:cNvCxnSpPr>
            <a:cxnSpLocks/>
          </p:cNvCxnSpPr>
          <p:nvPr/>
        </p:nvCxnSpPr>
        <p:spPr>
          <a:xfrm>
            <a:off x="747776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9CF3B5-3F83-2B6D-A5FA-12C3FEEB04C5}"/>
              </a:ext>
            </a:extLst>
          </p:cNvPr>
          <p:cNvCxnSpPr>
            <a:cxnSpLocks/>
          </p:cNvCxnSpPr>
          <p:nvPr/>
        </p:nvCxnSpPr>
        <p:spPr>
          <a:xfrm>
            <a:off x="7782560" y="2442017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6401D1-086C-9741-75CB-70C36F513037}"/>
              </a:ext>
            </a:extLst>
          </p:cNvPr>
          <p:cNvCxnSpPr>
            <a:cxnSpLocks/>
          </p:cNvCxnSpPr>
          <p:nvPr/>
        </p:nvCxnSpPr>
        <p:spPr>
          <a:xfrm>
            <a:off x="9123680" y="2463441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2F494C-C558-C1EA-CEEB-49252FD194F4}"/>
              </a:ext>
            </a:extLst>
          </p:cNvPr>
          <p:cNvCxnSpPr>
            <a:cxnSpLocks/>
          </p:cNvCxnSpPr>
          <p:nvPr/>
        </p:nvCxnSpPr>
        <p:spPr>
          <a:xfrm>
            <a:off x="940816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2B1BDF-8A26-CE39-769A-D3C56471279A}"/>
              </a:ext>
            </a:extLst>
          </p:cNvPr>
          <p:cNvCxnSpPr>
            <a:cxnSpLocks/>
          </p:cNvCxnSpPr>
          <p:nvPr/>
        </p:nvCxnSpPr>
        <p:spPr>
          <a:xfrm>
            <a:off x="968248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DB76-A22F-C784-AD24-E35F63CA72FB}"/>
              </a:ext>
            </a:extLst>
          </p:cNvPr>
          <p:cNvCxnSpPr>
            <a:cxnSpLocks/>
          </p:cNvCxnSpPr>
          <p:nvPr/>
        </p:nvCxnSpPr>
        <p:spPr>
          <a:xfrm>
            <a:off x="10048240" y="2461233"/>
            <a:ext cx="0" cy="492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F46311C1-ECFF-F41F-A3FF-2DDEC2121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521" y="1425052"/>
            <a:ext cx="357631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>
                <a:solidFill>
                  <a:srgbClr val="273239"/>
                </a:solidFill>
                <a:latin typeface="Consolas" panose="020B0609020204030204" pitchFamily="49" charset="0"/>
              </a:rPr>
              <a:t>String_name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Initial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End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IndexJump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9D18B-A853-4F53-BCC5-7488CAECD3E5}"/>
              </a:ext>
            </a:extLst>
          </p:cNvPr>
          <p:cNvSpPr/>
          <p:nvPr/>
        </p:nvSpPr>
        <p:spPr>
          <a:xfrm>
            <a:off x="7203440" y="1375307"/>
            <a:ext cx="3576314" cy="2841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5" y="-312381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askerville Old Face" panose="02020602080505020303" pitchFamily="18" charset="77"/>
                <a:cs typeface="Calibri Light"/>
              </a:rPr>
              <a:t>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1115568" y="344834"/>
            <a:ext cx="9591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Ex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: </a:t>
            </a:r>
            <a:r>
              <a:rPr lang="en-US" dirty="0">
                <a:latin typeface="Gill Sans MT" panose="020B0502020104020203" pitchFamily="34" charset="0"/>
              </a:rPr>
              <a:t> s = “Berry”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342900" indent="-342900" algn="l">
              <a:buAutoNum type="arabicParenR"/>
            </a:pPr>
            <a:r>
              <a:rPr lang="en-US" dirty="0">
                <a:latin typeface="Gill Sans MT" panose="020B0502020104020203" pitchFamily="34" charset="0"/>
              </a:rPr>
              <a:t>char = fruit[5]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2)  s[0] = ‘h’           </a:t>
            </a: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915EB-1AAD-8BFC-CE1C-04D82950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29" y="994781"/>
            <a:ext cx="4797961" cy="27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495FC-D881-6978-C6F9-0B6BC4F6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828" y="1454740"/>
            <a:ext cx="5815873" cy="323512"/>
          </a:xfrm>
          <a:prstGeom prst="rect">
            <a:avLst/>
          </a:prstGeom>
        </p:spPr>
      </p:pic>
      <p:sp>
        <p:nvSpPr>
          <p:cNvPr id="8" name="Flowchart: Sequential Access Storage 7">
            <a:extLst>
              <a:ext uri="{FF2B5EF4-FFF2-40B4-BE49-F238E27FC236}">
                <a16:creationId xmlns:a16="http://schemas.microsoft.com/office/drawing/2014/main" id="{0CFDDD67-E313-765F-4613-A3AC0ACF335D}"/>
              </a:ext>
            </a:extLst>
          </p:cNvPr>
          <p:cNvSpPr/>
          <p:nvPr/>
        </p:nvSpPr>
        <p:spPr>
          <a:xfrm flipH="1">
            <a:off x="9128315" y="806153"/>
            <a:ext cx="1578293" cy="923331"/>
          </a:xfrm>
          <a:prstGeom prst="flowChartMagneticTap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Strings are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immutable</a:t>
            </a:r>
          </a:p>
        </p:txBody>
      </p:sp>
      <p:sp>
        <p:nvSpPr>
          <p:cNvPr id="9" name="Title 76">
            <a:extLst>
              <a:ext uri="{FF2B5EF4-FFF2-40B4-BE49-F238E27FC236}">
                <a16:creationId xmlns:a16="http://schemas.microsoft.com/office/drawing/2014/main" id="{2155048E-777F-EE22-C6EB-27DB99749930}"/>
              </a:ext>
            </a:extLst>
          </p:cNvPr>
          <p:cNvSpPr txBox="1">
            <a:spLocks/>
          </p:cNvSpPr>
          <p:nvPr/>
        </p:nvSpPr>
        <p:spPr>
          <a:xfrm>
            <a:off x="436880" y="1885801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Baskerville Old Face" panose="02020602080505020303" pitchFamily="18" charset="77"/>
                <a:cs typeface="Calibri Light"/>
              </a:rPr>
              <a:t>    In keyword   Iterating through         String</a:t>
            </a:r>
          </a:p>
          <a:p>
            <a:pPr algn="l"/>
            <a:r>
              <a:rPr lang="en-US" dirty="0">
                <a:latin typeface="Baskerville Old Face" panose="02020602080505020303" pitchFamily="18" charset="77"/>
                <a:cs typeface="Calibri Light"/>
              </a:rPr>
              <a:t>                             a String             Concatenation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33B598-B997-026C-4A26-8A92663B0CC2}"/>
              </a:ext>
            </a:extLst>
          </p:cNvPr>
          <p:cNvCxnSpPr>
            <a:cxnSpLocks/>
          </p:cNvCxnSpPr>
          <p:nvPr/>
        </p:nvCxnSpPr>
        <p:spPr>
          <a:xfrm flipH="1">
            <a:off x="1485392" y="1926720"/>
            <a:ext cx="9332976" cy="33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0C49F-8AE2-A89E-6E9B-66D088B9B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68"/>
          <a:stretch/>
        </p:blipFill>
        <p:spPr>
          <a:xfrm>
            <a:off x="999313" y="2907661"/>
            <a:ext cx="2684272" cy="114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F3547-5B2C-F252-694E-7A899719B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371" y="3118466"/>
            <a:ext cx="2380488" cy="10563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B6C738-0AA2-8EDB-0729-EFED8F8C8BB7}"/>
              </a:ext>
            </a:extLst>
          </p:cNvPr>
          <p:cNvSpPr txBox="1"/>
          <p:nvPr/>
        </p:nvSpPr>
        <p:spPr>
          <a:xfrm>
            <a:off x="3103880" y="42990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Gill Sans MT" panose="020B0502020104020203" pitchFamily="34" charset="0"/>
              </a:rPr>
              <a:t>           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163838-F29E-385C-8DBF-F9E93BB1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365" y="4304931"/>
            <a:ext cx="340232" cy="15088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2EEEAB-0551-F4E3-182E-E21A4552E3BF}"/>
              </a:ext>
            </a:extLst>
          </p:cNvPr>
          <p:cNvCxnSpPr>
            <a:cxnSpLocks/>
          </p:cNvCxnSpPr>
          <p:nvPr/>
        </p:nvCxnSpPr>
        <p:spPr>
          <a:xfrm>
            <a:off x="3810000" y="2442773"/>
            <a:ext cx="0" cy="31473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77E3DB-0FB8-2B7A-CC7E-89FD0D8E262A}"/>
              </a:ext>
            </a:extLst>
          </p:cNvPr>
          <p:cNvSpPr txBox="1"/>
          <p:nvPr/>
        </p:nvSpPr>
        <p:spPr>
          <a:xfrm>
            <a:off x="872898" y="41748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0FDE7B-B12D-79EA-1529-808E1C0C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543" y="4443883"/>
            <a:ext cx="760103" cy="11401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DD5D37-2930-B5C2-CE7E-22B3BE305DF4}"/>
              </a:ext>
            </a:extLst>
          </p:cNvPr>
          <p:cNvCxnSpPr>
            <a:cxnSpLocks/>
          </p:cNvCxnSpPr>
          <p:nvPr/>
        </p:nvCxnSpPr>
        <p:spPr>
          <a:xfrm>
            <a:off x="7853680" y="2436721"/>
            <a:ext cx="0" cy="31473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AEC2F1F-3BB5-4F1D-F513-CFE8E4CBC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1882" y="3409352"/>
            <a:ext cx="1719819" cy="10733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C458CB-93D3-C002-F9A1-863D62152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338" y="4920372"/>
            <a:ext cx="1712314" cy="3651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FD2488-E803-2D35-6899-16467DCE03DB}"/>
              </a:ext>
            </a:extLst>
          </p:cNvPr>
          <p:cNvSpPr txBox="1"/>
          <p:nvPr/>
        </p:nvSpPr>
        <p:spPr>
          <a:xfrm>
            <a:off x="7984790" y="4587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3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93772"/>
            <a:ext cx="11430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</a:rPr>
              <a:t>Important built-in functions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80AF2-0C98-836A-96E2-AC6D44837C9E}"/>
              </a:ext>
            </a:extLst>
          </p:cNvPr>
          <p:cNvSpPr txBox="1"/>
          <p:nvPr/>
        </p:nvSpPr>
        <p:spPr>
          <a:xfrm>
            <a:off x="912368" y="850997"/>
            <a:ext cx="32207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upper(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lower(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</a:t>
            </a:r>
            <a:r>
              <a:rPr lang="en-US" dirty="0" err="1">
                <a:latin typeface="Gill Sans MT" panose="020B0502020104020203" pitchFamily="34" charset="0"/>
              </a:rPr>
              <a:t>len</a:t>
            </a:r>
            <a:r>
              <a:rPr lang="en-US" dirty="0">
                <a:latin typeface="Gill Sans MT" panose="020B0502020104020203" pitchFamily="34" charset="0"/>
              </a:rPr>
              <a:t> ( string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dirty="0">
                <a:latin typeface="Gill Sans MT" panose="020B0502020104020203" pitchFamily="34" charset="0"/>
              </a:rPr>
              <a:t>    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CAC-EA98-EF08-7C6D-13BFA750D079}"/>
              </a:ext>
            </a:extLst>
          </p:cNvPr>
          <p:cNvSpPr txBox="1"/>
          <p:nvPr/>
        </p:nvSpPr>
        <p:spPr>
          <a:xfrm>
            <a:off x="3963173" y="854089"/>
            <a:ext cx="3220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strip(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replace( arg1, arg2 )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split(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49951-0F62-1687-DEA2-E5B45C54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6" y="1195808"/>
            <a:ext cx="2843067" cy="64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FA0F-E6B3-F62B-C187-C55FCEBB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1" y="2036937"/>
            <a:ext cx="487680" cy="25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23EB9-6238-167E-860C-46A8787CC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2869241"/>
            <a:ext cx="2691130" cy="520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DE9913-CBBD-CA4F-784C-6719F08C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85" y="3613160"/>
            <a:ext cx="541029" cy="301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BE549-D5FB-657C-7C77-A3A57CD82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579002"/>
            <a:ext cx="2691130" cy="589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47E49-863B-6246-3E24-ED7E1909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49" y="1196850"/>
            <a:ext cx="2852967" cy="762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74B352-7117-00E2-BED0-6F44AA5CA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972" y="2062931"/>
            <a:ext cx="765879" cy="471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FCD4D-BAE0-BE49-9C3F-2BEFF98D0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380" y="2830922"/>
            <a:ext cx="3030221" cy="550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BA28A-8CA4-63F7-6882-42B487E54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073" y="3452872"/>
            <a:ext cx="1306835" cy="311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C478CA-163B-57C4-E988-CD1E035C5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983" y="4226310"/>
            <a:ext cx="2282893" cy="7784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08508-3812-85C8-7F5A-A7702BE678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995" y="5113336"/>
            <a:ext cx="2330140" cy="547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2B743E-D77C-65F0-B958-A8939692F749}"/>
              </a:ext>
            </a:extLst>
          </p:cNvPr>
          <p:cNvSpPr txBox="1"/>
          <p:nvPr/>
        </p:nvSpPr>
        <p:spPr>
          <a:xfrm>
            <a:off x="7501662" y="781879"/>
            <a:ext cx="37041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find( string )</a:t>
            </a:r>
          </a:p>
          <a:p>
            <a:r>
              <a:rPr lang="en-US" dirty="0">
                <a:latin typeface="Gill Sans MT" panose="020B0502020104020203" pitchFamily="34" charset="0"/>
              </a:rPr>
              <a:t>                                     </a:t>
            </a:r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count( string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                                    </a:t>
            </a:r>
            <a:r>
              <a:rPr lang="en-US" u="sng" dirty="0">
                <a:latin typeface="Gill Sans MT" panose="020B0502020104020203" pitchFamily="34" charset="0"/>
              </a:rPr>
              <a:t>Output: </a:t>
            </a: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. join( list of strings 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algn="l"/>
            <a:r>
              <a:rPr lang="en-US" dirty="0">
                <a:latin typeface="Gill Sans MT" panose="020B0502020104020203" pitchFamily="34" charset="0"/>
              </a:rPr>
              <a:t> </a:t>
            </a:r>
          </a:p>
          <a:p>
            <a:pPr algn="l"/>
            <a:r>
              <a:rPr lang="en-US" u="sng" dirty="0">
                <a:latin typeface="Gill Sans MT" panose="020B0502020104020203" pitchFamily="34" charset="0"/>
              </a:rPr>
              <a:t>Output: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endParaRPr lang="en-US" u="sng" dirty="0">
              <a:latin typeface="Gill Sans MT" panose="020B0502020104020203" pitchFamily="34" charset="0"/>
            </a:endParaRPr>
          </a:p>
          <a:p>
            <a:r>
              <a:rPr lang="en-US" u="sng" dirty="0">
                <a:latin typeface="Gill Sans MT" panose="020B0502020104020203" pitchFamily="34" charset="0"/>
              </a:rPr>
              <a:t>Output</a:t>
            </a:r>
            <a:r>
              <a:rPr lang="en-US" dirty="0">
                <a:latin typeface="Gill Sans MT" panose="020B0502020104020203" pitchFamily="34" charset="0"/>
              </a:rPr>
              <a:t>:  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a</a:t>
            </a:r>
            <a:r>
              <a:rPr lang="en-US" dirty="0" err="1">
                <a:latin typeface="Gill Sans MT" panose="020B0502020104020203" pitchFamily="34" charset="0"/>
              </a:rPr>
              <a:t>We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r</a:t>
            </a:r>
            <a:r>
              <a:rPr lang="en-US" dirty="0" err="1">
                <a:latin typeface="Gill Sans MT" panose="020B0502020104020203" pitchFamily="34" charset="0"/>
              </a:rPr>
              <a:t>We</a:t>
            </a:r>
            <a:r>
              <a:rPr lang="en-US" dirty="0" err="1">
                <a:solidFill>
                  <a:srgbClr val="FF0000"/>
                </a:solidFill>
                <a:latin typeface="Gill Sans MT" panose="020B0502020104020203" pitchFamily="34" charset="0"/>
              </a:rPr>
              <a:t>e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algn="l"/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838C8D-4082-1D83-52BA-55EC963C0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9422" y="1222395"/>
            <a:ext cx="1814285" cy="5908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960190-78FE-4491-00E3-6FFABDC4E4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8206" y="1067277"/>
            <a:ext cx="366535" cy="5732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6EAE75-AAAA-3F4B-0557-2A3E9ED573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0240" y="2258290"/>
            <a:ext cx="2007461" cy="6186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220BCB-E75B-FC4B-1EF3-BE43F7D6BA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86712" y="2347974"/>
            <a:ext cx="222708" cy="5325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D4464B-42DD-8DF0-C7BC-2D537506C4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7212" y="4507814"/>
            <a:ext cx="2046812" cy="64310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CF8674-7D95-C896-7F44-6FC6E40F32A4}"/>
              </a:ext>
            </a:extLst>
          </p:cNvPr>
          <p:cNvCxnSpPr>
            <a:cxnSpLocks/>
          </p:cNvCxnSpPr>
          <p:nvPr/>
        </p:nvCxnSpPr>
        <p:spPr>
          <a:xfrm>
            <a:off x="3973724" y="1005937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A8AD3-9FD6-ADF9-7050-8D4734827144}"/>
              </a:ext>
            </a:extLst>
          </p:cNvPr>
          <p:cNvCxnSpPr>
            <a:cxnSpLocks/>
          </p:cNvCxnSpPr>
          <p:nvPr/>
        </p:nvCxnSpPr>
        <p:spPr>
          <a:xfrm>
            <a:off x="7399631" y="1046238"/>
            <a:ext cx="0" cy="45369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2D49B3C-E724-6D48-2C7B-20C3742563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9249" y="3413305"/>
            <a:ext cx="3740383" cy="5641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5D23E3-B0F4-47FA-DE7B-0E21A39B0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64366" y="4094745"/>
            <a:ext cx="2487107" cy="2878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6325AE-C820-1A14-F242-4364B6AC0284}"/>
              </a:ext>
            </a:extLst>
          </p:cNvPr>
          <p:cNvSpPr/>
          <p:nvPr/>
        </p:nvSpPr>
        <p:spPr>
          <a:xfrm>
            <a:off x="9800450" y="4566351"/>
            <a:ext cx="1628775" cy="954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will talk about it later in </a:t>
            </a:r>
            <a:r>
              <a:rPr lang="en-US" sz="1400" dirty="0">
                <a:solidFill>
                  <a:schemeClr val="tx1"/>
                </a:solid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lists</a:t>
            </a:r>
            <a:r>
              <a:rPr lang="en-US" sz="1400" dirty="0"/>
              <a:t> section.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EECF63-880B-B130-7B25-74C4D0EC41D5}"/>
              </a:ext>
            </a:extLst>
          </p:cNvPr>
          <p:cNvCxnSpPr>
            <a:stCxn id="2" idx="7"/>
          </p:cNvCxnSpPr>
          <p:nvPr/>
        </p:nvCxnSpPr>
        <p:spPr>
          <a:xfrm flipH="1" flipV="1">
            <a:off x="11009420" y="3977466"/>
            <a:ext cx="181276" cy="7286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9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30000" cy="1325563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  <a:cs typeface="Calibri Light"/>
                <a:hlinkClick r:id="rId2"/>
              </a:rPr>
              <a:t>Task 1</a:t>
            </a:r>
            <a:endParaRPr lang="en-US" sz="32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27D3-F964-8FCA-9C7D-F5B249A2A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90F-BDE3-13A7-CF54-BDC4E3423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25972" r="5625" b="24583"/>
          <a:stretch/>
        </p:blipFill>
        <p:spPr>
          <a:xfrm>
            <a:off x="1009650" y="1003308"/>
            <a:ext cx="10165396" cy="314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CC959-44DC-BAE5-2861-8578D654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48" y="2749478"/>
            <a:ext cx="5353325" cy="2806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DBBFED2-4474-F384-5B3D-DB4C93603CB8}"/>
              </a:ext>
            </a:extLst>
          </p:cNvPr>
          <p:cNvSpPr/>
          <p:nvPr/>
        </p:nvSpPr>
        <p:spPr>
          <a:xfrm>
            <a:off x="1977548" y="3870353"/>
            <a:ext cx="4114800" cy="1174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Will we submit this code as it is on 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Rosalind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9F217B-EE02-6153-1741-61916B400504}"/>
              </a:ext>
            </a:extLst>
          </p:cNvPr>
          <p:cNvSpPr/>
          <p:nvPr/>
        </p:nvSpPr>
        <p:spPr>
          <a:xfrm>
            <a:off x="3486150" y="4922134"/>
            <a:ext cx="762000" cy="703281"/>
          </a:xfrm>
          <a:prstGeom prst="ellipse">
            <a:avLst/>
          </a:prstGeom>
          <a:solidFill>
            <a:srgbClr val="93D3D9"/>
          </a:solidFill>
          <a:ln>
            <a:solidFill>
              <a:srgbClr val="4F59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9677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{9A0F9B50-DE44-4DE0-A383-559AF0272829}tf56410444_win32</Template>
  <TotalTime>4277</TotalTime>
  <Words>1276</Words>
  <Application>Microsoft Office PowerPoint</Application>
  <PresentationFormat>Widescreen</PresentationFormat>
  <Paragraphs>360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Baskerville</vt:lpstr>
      <vt:lpstr>Baskerville Old Face</vt:lpstr>
      <vt:lpstr>Calibri</vt:lpstr>
      <vt:lpstr>Cambria Math</vt:lpstr>
      <vt:lpstr>Consolas</vt:lpstr>
      <vt:lpstr>Gill Sans Light</vt:lpstr>
      <vt:lpstr>Gill Sans MT</vt:lpstr>
      <vt:lpstr>Gill Sans Nova</vt:lpstr>
      <vt:lpstr>Gill Sans Nova Light</vt:lpstr>
      <vt:lpstr>Office Theme</vt:lpstr>
      <vt:lpstr>Start with python</vt:lpstr>
      <vt:lpstr>Agenda</vt:lpstr>
      <vt:lpstr>What is a string?</vt:lpstr>
      <vt:lpstr>String</vt:lpstr>
      <vt:lpstr>Escape characters ( \’ , \” , \\ , \n , \t )</vt:lpstr>
      <vt:lpstr>Indexing and Slicing</vt:lpstr>
      <vt:lpstr>Errors</vt:lpstr>
      <vt:lpstr>Important built-in functions</vt:lpstr>
      <vt:lpstr>Task 1</vt:lpstr>
      <vt:lpstr>Task 1</vt:lpstr>
      <vt:lpstr>How to submit your answer on Rosalind?</vt:lpstr>
      <vt:lpstr>Break</vt:lpstr>
      <vt:lpstr>Lists vs Tuples</vt:lpstr>
      <vt:lpstr>Task 2 “Tuples”</vt:lpstr>
      <vt:lpstr>Task 3 “Tuples”</vt:lpstr>
      <vt:lpstr>Some list functions</vt:lpstr>
      <vt:lpstr>Strings &amp; Lists</vt:lpstr>
      <vt:lpstr>Assignment </vt:lpstr>
      <vt:lpstr>Q &amp; A</vt:lpstr>
      <vt:lpstr>To be continued ….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</dc:title>
  <dc:creator>ناريمان احمد اسماعيل محمود حسن</dc:creator>
  <cp:lastModifiedBy>ناريمان احمد اسماعيل محمود حسن</cp:lastModifiedBy>
  <cp:revision>63</cp:revision>
  <dcterms:created xsi:type="dcterms:W3CDTF">2022-10-06T14:50:54Z</dcterms:created>
  <dcterms:modified xsi:type="dcterms:W3CDTF">2022-10-21T22:42:00Z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